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4660"/>
  </p:normalViewPr>
  <p:slideViewPr>
    <p:cSldViewPr snapToGrid="0">
      <p:cViewPr>
        <p:scale>
          <a:sx n="125" d="100"/>
          <a:sy n="125" d="100"/>
        </p:scale>
        <p:origin x="25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ed5a79ad63_2_187: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ed5a79ad63_2_187:notes"/>
          <p:cNvSpPr txBox="1">
            <a:spLocks noGrp="1"/>
          </p:cNvSpPr>
          <p:nvPr>
            <p:ph type="body" idx="1"/>
          </p:nvPr>
        </p:nvSpPr>
        <p:spPr>
          <a:xfrm>
            <a:off x="685800" y="4401256"/>
            <a:ext cx="5486400" cy="3599744"/>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None/>
            </a:pPr>
            <a:r>
              <a:rPr lang="en" sz="1200"/>
              <a:t>Hi! My name is Isabella Olin and today I wanted to tell you a little about a project I’ve had the pleasure of working on with Stephanie for my TIMESTEP Summer Internship. </a:t>
            </a:r>
            <a:endParaRPr sz="1200"/>
          </a:p>
        </p:txBody>
      </p:sp>
      <p:sp>
        <p:nvSpPr>
          <p:cNvPr id="240" name="Google Shape;240;g2ed5a79ad63_2_187:notes"/>
          <p:cNvSpPr txBox="1">
            <a:spLocks noGrp="1"/>
          </p:cNvSpPr>
          <p:nvPr>
            <p:ph type="sldNum" idx="12"/>
          </p:nvPr>
        </p:nvSpPr>
        <p:spPr>
          <a:xfrm>
            <a:off x="3884414" y="8685389"/>
            <a:ext cx="2971800" cy="458611"/>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lang="en" sz="800"/>
              <a:t>1</a:t>
            </a:fld>
            <a:endParaRPr sz="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b43f66708_0_68: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endParaRPr/>
          </a:p>
        </p:txBody>
      </p:sp>
      <p:sp>
        <p:nvSpPr>
          <p:cNvPr id="341" name="Google Shape;341;g33b43f66708_0_68:notes"/>
          <p:cNvSpPr>
            <a:spLocks noGrp="1" noRot="1" noChangeAspect="1"/>
          </p:cNvSpPr>
          <p:nvPr>
            <p:ph type="sldImg" idx="2"/>
          </p:nvPr>
        </p:nvSpPr>
        <p:spPr>
          <a:xfrm>
            <a:off x="2271713" y="1143000"/>
            <a:ext cx="2314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3b43f66708_0_9: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endParaRPr/>
          </a:p>
        </p:txBody>
      </p:sp>
      <p:sp>
        <p:nvSpPr>
          <p:cNvPr id="347" name="Google Shape;347;g33b43f6670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f755c759d6_0_34: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endParaRPr/>
          </a:p>
        </p:txBody>
      </p:sp>
      <p:sp>
        <p:nvSpPr>
          <p:cNvPr id="359" name="Google Shape;359;g2f755c759d6_0_34:notes"/>
          <p:cNvSpPr>
            <a:spLocks noGrp="1" noRot="1" noChangeAspect="1"/>
          </p:cNvSpPr>
          <p:nvPr>
            <p:ph type="sldImg" idx="2"/>
          </p:nvPr>
        </p:nvSpPr>
        <p:spPr>
          <a:xfrm>
            <a:off x="2271713" y="1143000"/>
            <a:ext cx="2314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ef99d3f010_0_27: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I need conclusion to synthesize observations &gt;&gt;&gt; old stellar population with little star formation indicates quenching </a:t>
            </a:r>
            <a:endParaRPr/>
          </a:p>
        </p:txBody>
      </p:sp>
      <p:sp>
        <p:nvSpPr>
          <p:cNvPr id="366" name="Google Shape;366;g2ef99d3f010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3b43f66708_0_81: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for a backup slide: </a:t>
            </a:r>
            <a:endParaRPr/>
          </a:p>
          <a:p>
            <a:pPr marL="0" lvl="0" indent="0" algn="l" rtl="0">
              <a:spcBef>
                <a:spcPts val="0"/>
              </a:spcBef>
              <a:spcAft>
                <a:spcPts val="0"/>
              </a:spcAft>
              <a:buNone/>
            </a:pP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Our generative model is heavily inspired by the work of Jones (2010)”</a:t>
            </a:r>
            <a:endParaRPr sz="1400">
              <a:solidFill>
                <a:srgbClr val="0C234B"/>
              </a:solidFill>
              <a:latin typeface="Calibri"/>
              <a:ea typeface="Calibri"/>
              <a:cs typeface="Calibri"/>
              <a:sym typeface="Calibri"/>
            </a:endParaRPr>
          </a:p>
          <a:p>
            <a:pPr marL="914400" lvl="1"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what is the Jones model and its significance to Cosmic Slime Catalog? </a:t>
            </a: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“In its original form, Jones’s algorithm imposes that agents’ trajectories maximize the deposit values encountered; our version samples possible paths probabilistically, such that paths toward smaller deposits may still be traversed, although less frequently. This stochastic process formulation enables us to frame the extracted 3D network as a probability density of the presence of filamentary structures, rather than an absolute maximum likelihood solution.” </a:t>
            </a:r>
            <a:endParaRPr sz="1400">
              <a:solidFill>
                <a:srgbClr val="0C234B"/>
              </a:solidFill>
              <a:latin typeface="Calibri"/>
              <a:ea typeface="Calibri"/>
              <a:cs typeface="Calibri"/>
              <a:sym typeface="Calibri"/>
            </a:endParaRPr>
          </a:p>
          <a:p>
            <a:pPr marL="0" lvl="0" indent="0" algn="l" rtl="0">
              <a:spcBef>
                <a:spcPts val="0"/>
              </a:spcBef>
              <a:spcAft>
                <a:spcPts val="0"/>
              </a:spcAft>
              <a:buNone/>
            </a:pPr>
            <a:endParaRPr sz="1400">
              <a:solidFill>
                <a:srgbClr val="0C234B"/>
              </a:solidFill>
              <a:latin typeface="Calibri"/>
              <a:ea typeface="Calibri"/>
              <a:cs typeface="Calibri"/>
              <a:sym typeface="Calibri"/>
            </a:endParaRPr>
          </a:p>
          <a:p>
            <a:pPr marL="0" lvl="0" indent="0" algn="l" rtl="0">
              <a:spcBef>
                <a:spcPts val="0"/>
              </a:spcBef>
              <a:spcAft>
                <a:spcPts val="0"/>
              </a:spcAft>
              <a:buNone/>
            </a:pPr>
            <a:r>
              <a:rPr lang="en" sz="1400">
                <a:solidFill>
                  <a:srgbClr val="0C234B"/>
                </a:solidFill>
                <a:latin typeface="Calibri"/>
                <a:ea typeface="Calibri"/>
                <a:cs typeface="Calibri"/>
                <a:sym typeface="Calibri"/>
              </a:rPr>
              <a:t>developed by a team at UC Santa Cruz</a:t>
            </a:r>
            <a:endParaRPr sz="1400">
              <a:solidFill>
                <a:srgbClr val="0C234B"/>
              </a:solidFill>
              <a:latin typeface="Calibri"/>
              <a:ea typeface="Calibri"/>
              <a:cs typeface="Calibri"/>
              <a:sym typeface="Calibri"/>
            </a:endParaRPr>
          </a:p>
        </p:txBody>
      </p:sp>
      <p:sp>
        <p:nvSpPr>
          <p:cNvPr id="379" name="Google Shape;379;g33b43f66708_0_81:notes"/>
          <p:cNvSpPr>
            <a:spLocks noGrp="1" noRot="1" noChangeAspect="1"/>
          </p:cNvSpPr>
          <p:nvPr>
            <p:ph type="sldImg" idx="2"/>
          </p:nvPr>
        </p:nvSpPr>
        <p:spPr>
          <a:xfrm>
            <a:off x="2271713" y="1143000"/>
            <a:ext cx="2314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ed5a79ad63_2_237:notes"/>
          <p:cNvSpPr txBox="1">
            <a:spLocks noGrp="1"/>
          </p:cNvSpPr>
          <p:nvPr>
            <p:ph type="body" idx="1"/>
          </p:nvPr>
        </p:nvSpPr>
        <p:spPr>
          <a:xfrm>
            <a:off x="685800" y="4401256"/>
            <a:ext cx="5486400" cy="3599744"/>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endParaRPr/>
          </a:p>
        </p:txBody>
      </p:sp>
      <p:sp>
        <p:nvSpPr>
          <p:cNvPr id="394" name="Google Shape;394;g2ed5a79ad63_2_237: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ed5a79ad63_2_337:notes"/>
          <p:cNvSpPr txBox="1">
            <a:spLocks noGrp="1"/>
          </p:cNvSpPr>
          <p:nvPr>
            <p:ph type="body" idx="1"/>
          </p:nvPr>
        </p:nvSpPr>
        <p:spPr>
          <a:xfrm>
            <a:off x="685800" y="4401256"/>
            <a:ext cx="5486400" cy="3599744"/>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put backup slides after thank you!</a:t>
            </a:r>
            <a:endParaRPr/>
          </a:p>
        </p:txBody>
      </p:sp>
      <p:sp>
        <p:nvSpPr>
          <p:cNvPr id="400" name="Google Shape;400;g2ed5a79ad63_2_337: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f6f2e8631e_0_12: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include photos</a:t>
            </a:r>
            <a:endParaRPr sz="1400">
              <a:solidFill>
                <a:srgbClr val="0C234B"/>
              </a:solidFill>
              <a:latin typeface="Calibri"/>
              <a:ea typeface="Calibri"/>
              <a:cs typeface="Calibri"/>
              <a:sym typeface="Calibri"/>
            </a:endParaRPr>
          </a:p>
        </p:txBody>
      </p:sp>
      <p:sp>
        <p:nvSpPr>
          <p:cNvPr id="251" name="Google Shape;251;g2f6f2e8631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3b43f66708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3b43f66708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42dd307bfb_0_1: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include photos</a:t>
            </a:r>
            <a:endParaRPr sz="1400">
              <a:solidFill>
                <a:srgbClr val="0C234B"/>
              </a:solidFill>
              <a:latin typeface="Calibri"/>
              <a:ea typeface="Calibri"/>
              <a:cs typeface="Calibri"/>
              <a:sym typeface="Calibri"/>
            </a:endParaRPr>
          </a:p>
        </p:txBody>
      </p:sp>
      <p:sp>
        <p:nvSpPr>
          <p:cNvPr id="271" name="Google Shape;271;g342dd307bf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42dd307bfb_0_19: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for a backup slide: </a:t>
            </a:r>
            <a:endParaRPr/>
          </a:p>
          <a:p>
            <a:pPr marL="0" lvl="0" indent="0" algn="l" rtl="0">
              <a:spcBef>
                <a:spcPts val="0"/>
              </a:spcBef>
              <a:spcAft>
                <a:spcPts val="0"/>
              </a:spcAft>
              <a:buNone/>
            </a:pP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Our generative model is heavily inspired by the work of Jones (2010)”</a:t>
            </a:r>
            <a:endParaRPr sz="1400">
              <a:solidFill>
                <a:srgbClr val="0C234B"/>
              </a:solidFill>
              <a:latin typeface="Calibri"/>
              <a:ea typeface="Calibri"/>
              <a:cs typeface="Calibri"/>
              <a:sym typeface="Calibri"/>
            </a:endParaRPr>
          </a:p>
          <a:p>
            <a:pPr marL="914400" lvl="1"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what is the Jones model and its significance to Cosmic Slime Catalog? </a:t>
            </a: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“In its original form, Jones’s algorithm imposes that agents’ trajectories maximize the deposit values encountered; our version samples possible paths probabilistically, such that paths toward smaller deposits may still be traversed, although less frequently. This stochastic process formulation enables us to frame the extracted 3D network as a probability density of the presence of filamentary structures, rather than an absolute maximum likelihood solution.” </a:t>
            </a:r>
            <a:endParaRPr sz="1400">
              <a:solidFill>
                <a:srgbClr val="0C234B"/>
              </a:solidFill>
              <a:latin typeface="Calibri"/>
              <a:ea typeface="Calibri"/>
              <a:cs typeface="Calibri"/>
              <a:sym typeface="Calibri"/>
            </a:endParaRPr>
          </a:p>
          <a:p>
            <a:pPr marL="0" lvl="0" indent="0" algn="l" rtl="0">
              <a:spcBef>
                <a:spcPts val="0"/>
              </a:spcBef>
              <a:spcAft>
                <a:spcPts val="0"/>
              </a:spcAft>
              <a:buNone/>
            </a:pPr>
            <a:endParaRPr sz="1400">
              <a:solidFill>
                <a:srgbClr val="0C234B"/>
              </a:solidFill>
              <a:latin typeface="Calibri"/>
              <a:ea typeface="Calibri"/>
              <a:cs typeface="Calibri"/>
              <a:sym typeface="Calibri"/>
            </a:endParaRPr>
          </a:p>
          <a:p>
            <a:pPr marL="0" lvl="0" indent="0" algn="l" rtl="0">
              <a:spcBef>
                <a:spcPts val="0"/>
              </a:spcBef>
              <a:spcAft>
                <a:spcPts val="0"/>
              </a:spcAft>
              <a:buNone/>
            </a:pPr>
            <a:r>
              <a:rPr lang="en" sz="1400">
                <a:solidFill>
                  <a:srgbClr val="0C234B"/>
                </a:solidFill>
                <a:latin typeface="Calibri"/>
                <a:ea typeface="Calibri"/>
                <a:cs typeface="Calibri"/>
                <a:sym typeface="Calibri"/>
              </a:rPr>
              <a:t>developed by a team at UC Santa Cruz</a:t>
            </a:r>
            <a:endParaRPr sz="1400">
              <a:solidFill>
                <a:srgbClr val="0C234B"/>
              </a:solidFill>
              <a:latin typeface="Calibri"/>
              <a:ea typeface="Calibri"/>
              <a:cs typeface="Calibri"/>
              <a:sym typeface="Calibri"/>
            </a:endParaRPr>
          </a:p>
        </p:txBody>
      </p:sp>
      <p:sp>
        <p:nvSpPr>
          <p:cNvPr id="282" name="Google Shape;282;g342dd307bf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3b43f66708_0_24: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for a backup slide: </a:t>
            </a:r>
            <a:endParaRPr/>
          </a:p>
          <a:p>
            <a:pPr marL="0" lvl="0" indent="0" algn="l" rtl="0">
              <a:spcBef>
                <a:spcPts val="0"/>
              </a:spcBef>
              <a:spcAft>
                <a:spcPts val="0"/>
              </a:spcAft>
              <a:buNone/>
            </a:pP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Our generative model is heavily inspired by the work of Jones (2010)”</a:t>
            </a:r>
            <a:endParaRPr sz="1400">
              <a:solidFill>
                <a:srgbClr val="0C234B"/>
              </a:solidFill>
              <a:latin typeface="Calibri"/>
              <a:ea typeface="Calibri"/>
              <a:cs typeface="Calibri"/>
              <a:sym typeface="Calibri"/>
            </a:endParaRPr>
          </a:p>
          <a:p>
            <a:pPr marL="914400" lvl="1"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what is the Jones model and its significance to Cosmic Slime Catalog? </a:t>
            </a: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“In its original form, Jones’s algorithm imposes that agents’ trajectories maximize the deposit values encountered; our version samples possible paths probabilistically, such that paths toward smaller deposits may still be traversed, although less frequently. This stochastic process formulation enables us to frame the extracted 3D network as a probability density of the presence of filamentary structures, rather than an absolute maximum likelihood solution.” </a:t>
            </a:r>
            <a:endParaRPr sz="1400">
              <a:solidFill>
                <a:srgbClr val="0C234B"/>
              </a:solidFill>
              <a:latin typeface="Calibri"/>
              <a:ea typeface="Calibri"/>
              <a:cs typeface="Calibri"/>
              <a:sym typeface="Calibri"/>
            </a:endParaRPr>
          </a:p>
          <a:p>
            <a:pPr marL="0" lvl="0" indent="0" algn="l" rtl="0">
              <a:spcBef>
                <a:spcPts val="0"/>
              </a:spcBef>
              <a:spcAft>
                <a:spcPts val="0"/>
              </a:spcAft>
              <a:buNone/>
            </a:pPr>
            <a:endParaRPr sz="1400">
              <a:solidFill>
                <a:srgbClr val="0C234B"/>
              </a:solidFill>
              <a:latin typeface="Calibri"/>
              <a:ea typeface="Calibri"/>
              <a:cs typeface="Calibri"/>
              <a:sym typeface="Calibri"/>
            </a:endParaRPr>
          </a:p>
          <a:p>
            <a:pPr marL="0" lvl="0" indent="0" algn="l" rtl="0">
              <a:spcBef>
                <a:spcPts val="0"/>
              </a:spcBef>
              <a:spcAft>
                <a:spcPts val="0"/>
              </a:spcAft>
              <a:buNone/>
            </a:pPr>
            <a:r>
              <a:rPr lang="en" sz="1400">
                <a:solidFill>
                  <a:srgbClr val="0C234B"/>
                </a:solidFill>
                <a:latin typeface="Calibri"/>
                <a:ea typeface="Calibri"/>
                <a:cs typeface="Calibri"/>
                <a:sym typeface="Calibri"/>
              </a:rPr>
              <a:t>developed by a team at UC Santa Cruz</a:t>
            </a:r>
            <a:endParaRPr sz="1400">
              <a:solidFill>
                <a:srgbClr val="0C234B"/>
              </a:solidFill>
              <a:latin typeface="Calibri"/>
              <a:ea typeface="Calibri"/>
              <a:cs typeface="Calibri"/>
              <a:sym typeface="Calibri"/>
            </a:endParaRPr>
          </a:p>
        </p:txBody>
      </p:sp>
      <p:sp>
        <p:nvSpPr>
          <p:cNvPr id="294" name="Google Shape;294;g33b43f66708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42dd307bfb_0_27: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for a backup slide: </a:t>
            </a:r>
            <a:endParaRPr/>
          </a:p>
          <a:p>
            <a:pPr marL="0" lvl="0" indent="0" algn="l" rtl="0">
              <a:spcBef>
                <a:spcPts val="0"/>
              </a:spcBef>
              <a:spcAft>
                <a:spcPts val="0"/>
              </a:spcAft>
              <a:buNone/>
            </a:pP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Our generative model is heavily inspired by the work of Jones (2010)”</a:t>
            </a:r>
            <a:endParaRPr sz="1400">
              <a:solidFill>
                <a:srgbClr val="0C234B"/>
              </a:solidFill>
              <a:latin typeface="Calibri"/>
              <a:ea typeface="Calibri"/>
              <a:cs typeface="Calibri"/>
              <a:sym typeface="Calibri"/>
            </a:endParaRPr>
          </a:p>
          <a:p>
            <a:pPr marL="914400" lvl="1"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what is the Jones model and its significance to Cosmic Slime Catalog? </a:t>
            </a: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“In its original form, Jones’s algorithm imposes that agents’ trajectories maximize the deposit values encountered; our version samples possible paths probabilistically, such that paths toward smaller deposits may still be traversed, although less frequently. This stochastic process formulation enables us to frame the extracted 3D network as a probability density of the presence of filamentary structures, rather than an absolute maximum likelihood solution.” </a:t>
            </a:r>
            <a:endParaRPr sz="1400">
              <a:solidFill>
                <a:srgbClr val="0C234B"/>
              </a:solidFill>
              <a:latin typeface="Calibri"/>
              <a:ea typeface="Calibri"/>
              <a:cs typeface="Calibri"/>
              <a:sym typeface="Calibri"/>
            </a:endParaRPr>
          </a:p>
          <a:p>
            <a:pPr marL="0" lvl="0" indent="0" algn="l" rtl="0">
              <a:spcBef>
                <a:spcPts val="0"/>
              </a:spcBef>
              <a:spcAft>
                <a:spcPts val="0"/>
              </a:spcAft>
              <a:buNone/>
            </a:pPr>
            <a:endParaRPr sz="1400">
              <a:solidFill>
                <a:srgbClr val="0C234B"/>
              </a:solidFill>
              <a:latin typeface="Calibri"/>
              <a:ea typeface="Calibri"/>
              <a:cs typeface="Calibri"/>
              <a:sym typeface="Calibri"/>
            </a:endParaRPr>
          </a:p>
          <a:p>
            <a:pPr marL="0" lvl="0" indent="0" algn="l" rtl="0">
              <a:spcBef>
                <a:spcPts val="0"/>
              </a:spcBef>
              <a:spcAft>
                <a:spcPts val="0"/>
              </a:spcAft>
              <a:buNone/>
            </a:pPr>
            <a:r>
              <a:rPr lang="en" sz="1400">
                <a:solidFill>
                  <a:srgbClr val="0C234B"/>
                </a:solidFill>
                <a:latin typeface="Calibri"/>
                <a:ea typeface="Calibri"/>
                <a:cs typeface="Calibri"/>
                <a:sym typeface="Calibri"/>
              </a:rPr>
              <a:t>developed by a team at UC Santa Cruz</a:t>
            </a:r>
            <a:endParaRPr sz="1400">
              <a:solidFill>
                <a:srgbClr val="0C234B"/>
              </a:solidFill>
              <a:latin typeface="Calibri"/>
              <a:ea typeface="Calibri"/>
              <a:cs typeface="Calibri"/>
              <a:sym typeface="Calibri"/>
            </a:endParaRPr>
          </a:p>
        </p:txBody>
      </p:sp>
      <p:sp>
        <p:nvSpPr>
          <p:cNvPr id="304" name="Google Shape;304;g342dd307bfb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3b43f66708_0_36: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for a backup slide: </a:t>
            </a:r>
            <a:endParaRPr/>
          </a:p>
          <a:p>
            <a:pPr marL="0" lvl="0" indent="0" algn="l" rtl="0">
              <a:spcBef>
                <a:spcPts val="0"/>
              </a:spcBef>
              <a:spcAft>
                <a:spcPts val="0"/>
              </a:spcAft>
              <a:buNone/>
            </a:pP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Our generative model is heavily inspired by the work of Jones (2010)”</a:t>
            </a:r>
            <a:endParaRPr sz="1400">
              <a:solidFill>
                <a:srgbClr val="0C234B"/>
              </a:solidFill>
              <a:latin typeface="Calibri"/>
              <a:ea typeface="Calibri"/>
              <a:cs typeface="Calibri"/>
              <a:sym typeface="Calibri"/>
            </a:endParaRPr>
          </a:p>
          <a:p>
            <a:pPr marL="914400" lvl="1"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what is the Jones model and its significance to Cosmic Slime Catalog? </a:t>
            </a: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“In its original form, Jones’s algorithm imposes that agents’ trajectories maximize the deposit values encountered; our version samples possible paths probabilistically, such that paths toward smaller deposits may still be traversed, although less frequently. This stochastic process formulation enables us to frame the extracted 3D network as a probability density of the presence of filamentary structures, rather than an absolute maximum likelihood solution.” </a:t>
            </a:r>
            <a:endParaRPr sz="1400">
              <a:solidFill>
                <a:srgbClr val="0C234B"/>
              </a:solidFill>
              <a:latin typeface="Calibri"/>
              <a:ea typeface="Calibri"/>
              <a:cs typeface="Calibri"/>
              <a:sym typeface="Calibri"/>
            </a:endParaRPr>
          </a:p>
          <a:p>
            <a:pPr marL="0" lvl="0" indent="0" algn="l" rtl="0">
              <a:spcBef>
                <a:spcPts val="0"/>
              </a:spcBef>
              <a:spcAft>
                <a:spcPts val="0"/>
              </a:spcAft>
              <a:buNone/>
            </a:pPr>
            <a:endParaRPr sz="1400">
              <a:solidFill>
                <a:srgbClr val="0C234B"/>
              </a:solidFill>
              <a:latin typeface="Calibri"/>
              <a:ea typeface="Calibri"/>
              <a:cs typeface="Calibri"/>
              <a:sym typeface="Calibri"/>
            </a:endParaRPr>
          </a:p>
          <a:p>
            <a:pPr marL="0" lvl="0" indent="0" algn="l" rtl="0">
              <a:spcBef>
                <a:spcPts val="0"/>
              </a:spcBef>
              <a:spcAft>
                <a:spcPts val="0"/>
              </a:spcAft>
              <a:buNone/>
            </a:pPr>
            <a:r>
              <a:rPr lang="en" sz="1400">
                <a:solidFill>
                  <a:srgbClr val="0C234B"/>
                </a:solidFill>
                <a:latin typeface="Calibri"/>
                <a:ea typeface="Calibri"/>
                <a:cs typeface="Calibri"/>
                <a:sym typeface="Calibri"/>
              </a:rPr>
              <a:t>developed by a team at UC Santa Cruz</a:t>
            </a:r>
            <a:endParaRPr sz="1400">
              <a:solidFill>
                <a:srgbClr val="0C234B"/>
              </a:solidFill>
              <a:latin typeface="Calibri"/>
              <a:ea typeface="Calibri"/>
              <a:cs typeface="Calibri"/>
              <a:sym typeface="Calibri"/>
            </a:endParaRPr>
          </a:p>
        </p:txBody>
      </p:sp>
      <p:sp>
        <p:nvSpPr>
          <p:cNvPr id="315" name="Google Shape;315;g33b43f6670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3b43f66708_0_46:notes"/>
          <p:cNvSpPr txBox="1">
            <a:spLocks noGrp="1"/>
          </p:cNvSpPr>
          <p:nvPr>
            <p:ph type="body" idx="1"/>
          </p:nvPr>
        </p:nvSpPr>
        <p:spPr>
          <a:xfrm>
            <a:off x="685800" y="4401256"/>
            <a:ext cx="5486400" cy="3599700"/>
          </a:xfrm>
          <a:prstGeom prst="rect">
            <a:avLst/>
          </a:prstGeom>
        </p:spPr>
        <p:txBody>
          <a:bodyPr spcFirstLastPara="1" wrap="square" lIns="49950" tIns="49950" rIns="49950" bIns="49950" anchor="t" anchorCtr="0">
            <a:noAutofit/>
          </a:bodyPr>
          <a:lstStyle/>
          <a:p>
            <a:pPr marL="0" lvl="0" indent="0" algn="l" rtl="0">
              <a:spcBef>
                <a:spcPts val="0"/>
              </a:spcBef>
              <a:spcAft>
                <a:spcPts val="0"/>
              </a:spcAft>
              <a:buNone/>
            </a:pPr>
            <a:r>
              <a:rPr lang="en"/>
              <a:t>for a backup slide: </a:t>
            </a:r>
            <a:endParaRPr/>
          </a:p>
          <a:p>
            <a:pPr marL="0" lvl="0" indent="0" algn="l" rtl="0">
              <a:spcBef>
                <a:spcPts val="0"/>
              </a:spcBef>
              <a:spcAft>
                <a:spcPts val="0"/>
              </a:spcAft>
              <a:buNone/>
            </a:pP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Our generative model is heavily inspired by the work of Jones (2010)”</a:t>
            </a:r>
            <a:endParaRPr sz="1400">
              <a:solidFill>
                <a:srgbClr val="0C234B"/>
              </a:solidFill>
              <a:latin typeface="Calibri"/>
              <a:ea typeface="Calibri"/>
              <a:cs typeface="Calibri"/>
              <a:sym typeface="Calibri"/>
            </a:endParaRPr>
          </a:p>
          <a:p>
            <a:pPr marL="914400" lvl="1"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what is the Jones model and its significance to Cosmic Slime Catalog? </a:t>
            </a:r>
            <a:endParaRPr/>
          </a:p>
          <a:p>
            <a:pPr marL="457200" lvl="0" indent="-317500" algn="l" rtl="0">
              <a:spcBef>
                <a:spcPts val="0"/>
              </a:spcBef>
              <a:spcAft>
                <a:spcPts val="0"/>
              </a:spcAft>
              <a:buClr>
                <a:srgbClr val="0C234B"/>
              </a:buClr>
              <a:buSzPts val="1400"/>
              <a:buFont typeface="Calibri"/>
              <a:buChar char="●"/>
            </a:pPr>
            <a:r>
              <a:rPr lang="en" sz="1400">
                <a:solidFill>
                  <a:srgbClr val="0C234B"/>
                </a:solidFill>
                <a:latin typeface="Calibri"/>
                <a:ea typeface="Calibri"/>
                <a:cs typeface="Calibri"/>
                <a:sym typeface="Calibri"/>
              </a:rPr>
              <a:t>“In its original form, Jones’s algorithm imposes that agents’ trajectories maximize the deposit values encountered; our version samples possible paths probabilistically, such that paths toward smaller deposits may still be traversed, although less frequently. This stochastic process formulation enables us to frame the extracted 3D network as a probability density of the presence of filamentary structures, rather than an absolute maximum likelihood solution.” </a:t>
            </a:r>
            <a:endParaRPr sz="1400">
              <a:solidFill>
                <a:srgbClr val="0C234B"/>
              </a:solidFill>
              <a:latin typeface="Calibri"/>
              <a:ea typeface="Calibri"/>
              <a:cs typeface="Calibri"/>
              <a:sym typeface="Calibri"/>
            </a:endParaRPr>
          </a:p>
          <a:p>
            <a:pPr marL="0" lvl="0" indent="0" algn="l" rtl="0">
              <a:spcBef>
                <a:spcPts val="0"/>
              </a:spcBef>
              <a:spcAft>
                <a:spcPts val="0"/>
              </a:spcAft>
              <a:buNone/>
            </a:pPr>
            <a:endParaRPr sz="1400">
              <a:solidFill>
                <a:srgbClr val="0C234B"/>
              </a:solidFill>
              <a:latin typeface="Calibri"/>
              <a:ea typeface="Calibri"/>
              <a:cs typeface="Calibri"/>
              <a:sym typeface="Calibri"/>
            </a:endParaRPr>
          </a:p>
          <a:p>
            <a:pPr marL="0" lvl="0" indent="0" algn="l" rtl="0">
              <a:spcBef>
                <a:spcPts val="0"/>
              </a:spcBef>
              <a:spcAft>
                <a:spcPts val="0"/>
              </a:spcAft>
              <a:buNone/>
            </a:pPr>
            <a:r>
              <a:rPr lang="en" sz="1400">
                <a:solidFill>
                  <a:srgbClr val="0C234B"/>
                </a:solidFill>
                <a:latin typeface="Calibri"/>
                <a:ea typeface="Calibri"/>
                <a:cs typeface="Calibri"/>
                <a:sym typeface="Calibri"/>
              </a:rPr>
              <a:t>developed by a team at UC Santa Cruz</a:t>
            </a:r>
            <a:endParaRPr sz="1400">
              <a:solidFill>
                <a:srgbClr val="0C234B"/>
              </a:solidFill>
              <a:latin typeface="Calibri"/>
              <a:ea typeface="Calibri"/>
              <a:cs typeface="Calibri"/>
              <a:sym typeface="Calibri"/>
            </a:endParaRPr>
          </a:p>
        </p:txBody>
      </p:sp>
      <p:sp>
        <p:nvSpPr>
          <p:cNvPr id="327" name="Google Shape;327;g33b43f66708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53" name="Google Shape;53;p14"/>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Calibri"/>
              <a:ea typeface="Calibri"/>
              <a:cs typeface="Calibri"/>
              <a:sym typeface="Calibri"/>
            </a:endParaRPr>
          </a:p>
        </p:txBody>
      </p:sp>
      <p:sp>
        <p:nvSpPr>
          <p:cNvPr id="54" name="Google Shape;54;p14"/>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55" name="Google Shape;55;p14"/>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56" name="Google Shape;56;p14"/>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57" name="Google Shape;57;p14"/>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58"/>
        <p:cNvGrpSpPr/>
        <p:nvPr/>
      </p:nvGrpSpPr>
      <p:grpSpPr>
        <a:xfrm>
          <a:off x="0" y="0"/>
          <a:ext cx="0" cy="0"/>
          <a:chOff x="0" y="0"/>
          <a:chExt cx="0" cy="0"/>
        </a:xfrm>
      </p:grpSpPr>
      <p:pic>
        <p:nvPicPr>
          <p:cNvPr id="59" name="Google Shape;59;p15"/>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60" name="Google Shape;60;p15"/>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15"/>
          <p:cNvSpPr/>
          <p:nvPr/>
        </p:nvSpPr>
        <p:spPr>
          <a:xfrm>
            <a:off x="1068650" y="514350"/>
            <a:ext cx="14288" cy="4114800"/>
          </a:xfrm>
          <a:custGeom>
            <a:avLst/>
            <a:gdLst/>
            <a:ahLst/>
            <a:cxnLst/>
            <a:rect l="l" t="t" r="r" b="b"/>
            <a:pathLst>
              <a:path w="28575" h="8229600" extrusionOk="0">
                <a:moveTo>
                  <a:pt x="28574" y="8229599"/>
                </a:moveTo>
                <a:lnTo>
                  <a:pt x="0" y="8229599"/>
                </a:lnTo>
                <a:lnTo>
                  <a:pt x="0" y="0"/>
                </a:lnTo>
                <a:lnTo>
                  <a:pt x="28574" y="0"/>
                </a:lnTo>
                <a:lnTo>
                  <a:pt x="28574" y="8229599"/>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62;p15"/>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63" name="Google Shape;63;p15"/>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64" name="Google Shape;64;p15"/>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65;p15"/>
          <p:cNvSpPr/>
          <p:nvPr/>
        </p:nvSpPr>
        <p:spPr>
          <a:xfrm>
            <a:off x="1068650" y="514350"/>
            <a:ext cx="14288" cy="4114800"/>
          </a:xfrm>
          <a:custGeom>
            <a:avLst/>
            <a:gdLst/>
            <a:ahLst/>
            <a:cxnLst/>
            <a:rect l="l" t="t" r="r" b="b"/>
            <a:pathLst>
              <a:path w="28575" h="8229600" extrusionOk="0">
                <a:moveTo>
                  <a:pt x="28574" y="8229599"/>
                </a:moveTo>
                <a:lnTo>
                  <a:pt x="0" y="8229599"/>
                </a:lnTo>
                <a:lnTo>
                  <a:pt x="0" y="0"/>
                </a:lnTo>
                <a:lnTo>
                  <a:pt x="28574" y="0"/>
                </a:lnTo>
                <a:lnTo>
                  <a:pt x="28574" y="8229599"/>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 name="Google Shape;66;p15"/>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7"/>
        <p:cNvGrpSpPr/>
        <p:nvPr/>
      </p:nvGrpSpPr>
      <p:grpSpPr>
        <a:xfrm>
          <a:off x="0" y="0"/>
          <a:ext cx="0" cy="0"/>
          <a:chOff x="0" y="0"/>
          <a:chExt cx="0" cy="0"/>
        </a:xfrm>
      </p:grpSpPr>
      <p:sp>
        <p:nvSpPr>
          <p:cNvPr id="68" name="Google Shape;68;p16"/>
          <p:cNvSpPr/>
          <p:nvPr/>
        </p:nvSpPr>
        <p:spPr>
          <a:xfrm>
            <a:off x="-2241" y="0"/>
            <a:ext cx="9144000" cy="4024758"/>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 name="Google Shape;69;p16"/>
          <p:cNvSpPr/>
          <p:nvPr/>
        </p:nvSpPr>
        <p:spPr>
          <a:xfrm>
            <a:off x="-227012" y="5143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0" name="Google Shape;70;p16"/>
          <p:cNvGrpSpPr/>
          <p:nvPr/>
        </p:nvGrpSpPr>
        <p:grpSpPr>
          <a:xfrm rot="10800000">
            <a:off x="436702" y="4411586"/>
            <a:ext cx="1527309" cy="36909"/>
            <a:chOff x="9759603" y="5883440"/>
            <a:chExt cx="3054617" cy="73818"/>
          </a:xfrm>
        </p:grpSpPr>
        <p:pic>
          <p:nvPicPr>
            <p:cNvPr id="71" name="Google Shape;71;p16"/>
            <p:cNvPicPr preferRelativeResize="0"/>
            <p:nvPr/>
          </p:nvPicPr>
          <p:blipFill rotWithShape="1">
            <a:blip r:embed="rId2">
              <a:alphaModFix/>
            </a:blip>
            <a:srcRect/>
            <a:stretch/>
          </p:blipFill>
          <p:spPr>
            <a:xfrm>
              <a:off x="9759603" y="5883440"/>
              <a:ext cx="74502" cy="73818"/>
            </a:xfrm>
            <a:prstGeom prst="rect">
              <a:avLst/>
            </a:prstGeom>
            <a:noFill/>
            <a:ln>
              <a:noFill/>
            </a:ln>
          </p:spPr>
        </p:pic>
        <p:pic>
          <p:nvPicPr>
            <p:cNvPr id="72" name="Google Shape;72;p16"/>
            <p:cNvPicPr preferRelativeResize="0"/>
            <p:nvPr/>
          </p:nvPicPr>
          <p:blipFill rotWithShape="1">
            <a:blip r:embed="rId3">
              <a:alphaModFix/>
            </a:blip>
            <a:srcRect/>
            <a:stretch/>
          </p:blipFill>
          <p:spPr>
            <a:xfrm>
              <a:off x="9908609" y="5883440"/>
              <a:ext cx="74502" cy="73818"/>
            </a:xfrm>
            <a:prstGeom prst="rect">
              <a:avLst/>
            </a:prstGeom>
            <a:noFill/>
            <a:ln>
              <a:noFill/>
            </a:ln>
          </p:spPr>
        </p:pic>
        <p:pic>
          <p:nvPicPr>
            <p:cNvPr id="73" name="Google Shape;73;p16"/>
            <p:cNvPicPr preferRelativeResize="0"/>
            <p:nvPr/>
          </p:nvPicPr>
          <p:blipFill rotWithShape="1">
            <a:blip r:embed="rId3">
              <a:alphaModFix/>
            </a:blip>
            <a:srcRect/>
            <a:stretch/>
          </p:blipFill>
          <p:spPr>
            <a:xfrm>
              <a:off x="10057615" y="5883440"/>
              <a:ext cx="74502" cy="73818"/>
            </a:xfrm>
            <a:prstGeom prst="rect">
              <a:avLst/>
            </a:prstGeom>
            <a:noFill/>
            <a:ln>
              <a:noFill/>
            </a:ln>
          </p:spPr>
        </p:pic>
        <p:pic>
          <p:nvPicPr>
            <p:cNvPr id="74" name="Google Shape;74;p16"/>
            <p:cNvPicPr preferRelativeResize="0"/>
            <p:nvPr/>
          </p:nvPicPr>
          <p:blipFill rotWithShape="1">
            <a:blip r:embed="rId2">
              <a:alphaModFix/>
            </a:blip>
            <a:srcRect/>
            <a:stretch/>
          </p:blipFill>
          <p:spPr>
            <a:xfrm>
              <a:off x="10206621" y="5883440"/>
              <a:ext cx="74502" cy="73818"/>
            </a:xfrm>
            <a:prstGeom prst="rect">
              <a:avLst/>
            </a:prstGeom>
            <a:noFill/>
            <a:ln>
              <a:noFill/>
            </a:ln>
          </p:spPr>
        </p:pic>
        <p:pic>
          <p:nvPicPr>
            <p:cNvPr id="75" name="Google Shape;75;p16"/>
            <p:cNvPicPr preferRelativeResize="0"/>
            <p:nvPr/>
          </p:nvPicPr>
          <p:blipFill rotWithShape="1">
            <a:blip r:embed="rId2">
              <a:alphaModFix/>
            </a:blip>
            <a:srcRect/>
            <a:stretch/>
          </p:blipFill>
          <p:spPr>
            <a:xfrm>
              <a:off x="10355626" y="5883440"/>
              <a:ext cx="74502" cy="73818"/>
            </a:xfrm>
            <a:prstGeom prst="rect">
              <a:avLst/>
            </a:prstGeom>
            <a:noFill/>
            <a:ln>
              <a:noFill/>
            </a:ln>
          </p:spPr>
        </p:pic>
        <p:pic>
          <p:nvPicPr>
            <p:cNvPr id="76" name="Google Shape;76;p16"/>
            <p:cNvPicPr preferRelativeResize="0"/>
            <p:nvPr/>
          </p:nvPicPr>
          <p:blipFill rotWithShape="1">
            <a:blip r:embed="rId3">
              <a:alphaModFix/>
            </a:blip>
            <a:srcRect/>
            <a:stretch/>
          </p:blipFill>
          <p:spPr>
            <a:xfrm>
              <a:off x="10504632" y="5883440"/>
              <a:ext cx="74502" cy="73818"/>
            </a:xfrm>
            <a:prstGeom prst="rect">
              <a:avLst/>
            </a:prstGeom>
            <a:noFill/>
            <a:ln>
              <a:noFill/>
            </a:ln>
          </p:spPr>
        </p:pic>
        <p:pic>
          <p:nvPicPr>
            <p:cNvPr id="77" name="Google Shape;77;p16"/>
            <p:cNvPicPr preferRelativeResize="0"/>
            <p:nvPr/>
          </p:nvPicPr>
          <p:blipFill rotWithShape="1">
            <a:blip r:embed="rId2">
              <a:alphaModFix/>
            </a:blip>
            <a:srcRect/>
            <a:stretch/>
          </p:blipFill>
          <p:spPr>
            <a:xfrm>
              <a:off x="10653638" y="5883440"/>
              <a:ext cx="74502" cy="73818"/>
            </a:xfrm>
            <a:prstGeom prst="rect">
              <a:avLst/>
            </a:prstGeom>
            <a:noFill/>
            <a:ln>
              <a:noFill/>
            </a:ln>
          </p:spPr>
        </p:pic>
        <p:pic>
          <p:nvPicPr>
            <p:cNvPr id="78" name="Google Shape;78;p16"/>
            <p:cNvPicPr preferRelativeResize="0"/>
            <p:nvPr/>
          </p:nvPicPr>
          <p:blipFill rotWithShape="1">
            <a:blip r:embed="rId2">
              <a:alphaModFix/>
            </a:blip>
            <a:srcRect/>
            <a:stretch/>
          </p:blipFill>
          <p:spPr>
            <a:xfrm>
              <a:off x="10802643" y="5883440"/>
              <a:ext cx="74502" cy="73818"/>
            </a:xfrm>
            <a:prstGeom prst="rect">
              <a:avLst/>
            </a:prstGeom>
            <a:noFill/>
            <a:ln>
              <a:noFill/>
            </a:ln>
          </p:spPr>
        </p:pic>
        <p:pic>
          <p:nvPicPr>
            <p:cNvPr id="79" name="Google Shape;79;p16"/>
            <p:cNvPicPr preferRelativeResize="0"/>
            <p:nvPr/>
          </p:nvPicPr>
          <p:blipFill rotWithShape="1">
            <a:blip r:embed="rId3">
              <a:alphaModFix/>
            </a:blip>
            <a:srcRect/>
            <a:stretch/>
          </p:blipFill>
          <p:spPr>
            <a:xfrm>
              <a:off x="10951649" y="5883440"/>
              <a:ext cx="74502" cy="73818"/>
            </a:xfrm>
            <a:prstGeom prst="rect">
              <a:avLst/>
            </a:prstGeom>
            <a:noFill/>
            <a:ln>
              <a:noFill/>
            </a:ln>
          </p:spPr>
        </p:pic>
        <p:pic>
          <p:nvPicPr>
            <p:cNvPr id="80" name="Google Shape;80;p16"/>
            <p:cNvPicPr preferRelativeResize="0"/>
            <p:nvPr/>
          </p:nvPicPr>
          <p:blipFill rotWithShape="1">
            <a:blip r:embed="rId3">
              <a:alphaModFix/>
            </a:blip>
            <a:srcRect/>
            <a:stretch/>
          </p:blipFill>
          <p:spPr>
            <a:xfrm>
              <a:off x="11100654" y="5883440"/>
              <a:ext cx="74502" cy="73818"/>
            </a:xfrm>
            <a:prstGeom prst="rect">
              <a:avLst/>
            </a:prstGeom>
            <a:noFill/>
            <a:ln>
              <a:noFill/>
            </a:ln>
          </p:spPr>
        </p:pic>
        <p:pic>
          <p:nvPicPr>
            <p:cNvPr id="81" name="Google Shape;81;p16"/>
            <p:cNvPicPr preferRelativeResize="0"/>
            <p:nvPr/>
          </p:nvPicPr>
          <p:blipFill rotWithShape="1">
            <a:blip r:embed="rId2">
              <a:alphaModFix/>
            </a:blip>
            <a:srcRect/>
            <a:stretch/>
          </p:blipFill>
          <p:spPr>
            <a:xfrm>
              <a:off x="11249660" y="5883440"/>
              <a:ext cx="74502" cy="73818"/>
            </a:xfrm>
            <a:prstGeom prst="rect">
              <a:avLst/>
            </a:prstGeom>
            <a:noFill/>
            <a:ln>
              <a:noFill/>
            </a:ln>
          </p:spPr>
        </p:pic>
        <p:pic>
          <p:nvPicPr>
            <p:cNvPr id="82" name="Google Shape;82;p16"/>
            <p:cNvPicPr preferRelativeResize="0"/>
            <p:nvPr/>
          </p:nvPicPr>
          <p:blipFill rotWithShape="1">
            <a:blip r:embed="rId2">
              <a:alphaModFix/>
            </a:blip>
            <a:srcRect/>
            <a:stretch/>
          </p:blipFill>
          <p:spPr>
            <a:xfrm>
              <a:off x="11398666" y="5883440"/>
              <a:ext cx="74502" cy="73818"/>
            </a:xfrm>
            <a:prstGeom prst="rect">
              <a:avLst/>
            </a:prstGeom>
            <a:noFill/>
            <a:ln>
              <a:noFill/>
            </a:ln>
          </p:spPr>
        </p:pic>
        <p:pic>
          <p:nvPicPr>
            <p:cNvPr id="83" name="Google Shape;83;p16"/>
            <p:cNvPicPr preferRelativeResize="0"/>
            <p:nvPr/>
          </p:nvPicPr>
          <p:blipFill rotWithShape="1">
            <a:blip r:embed="rId3">
              <a:alphaModFix/>
            </a:blip>
            <a:srcRect/>
            <a:stretch/>
          </p:blipFill>
          <p:spPr>
            <a:xfrm>
              <a:off x="11547671" y="5883440"/>
              <a:ext cx="74502" cy="73818"/>
            </a:xfrm>
            <a:prstGeom prst="rect">
              <a:avLst/>
            </a:prstGeom>
            <a:noFill/>
            <a:ln>
              <a:noFill/>
            </a:ln>
          </p:spPr>
        </p:pic>
        <p:pic>
          <p:nvPicPr>
            <p:cNvPr id="84" name="Google Shape;84;p16"/>
            <p:cNvPicPr preferRelativeResize="0"/>
            <p:nvPr/>
          </p:nvPicPr>
          <p:blipFill rotWithShape="1">
            <a:blip r:embed="rId2">
              <a:alphaModFix/>
            </a:blip>
            <a:srcRect/>
            <a:stretch/>
          </p:blipFill>
          <p:spPr>
            <a:xfrm>
              <a:off x="11696677" y="5883440"/>
              <a:ext cx="74502" cy="73818"/>
            </a:xfrm>
            <a:prstGeom prst="rect">
              <a:avLst/>
            </a:prstGeom>
            <a:noFill/>
            <a:ln>
              <a:noFill/>
            </a:ln>
          </p:spPr>
        </p:pic>
        <p:pic>
          <p:nvPicPr>
            <p:cNvPr id="85" name="Google Shape;85;p16"/>
            <p:cNvPicPr preferRelativeResize="0"/>
            <p:nvPr/>
          </p:nvPicPr>
          <p:blipFill rotWithShape="1">
            <a:blip r:embed="rId2">
              <a:alphaModFix/>
            </a:blip>
            <a:srcRect/>
            <a:stretch/>
          </p:blipFill>
          <p:spPr>
            <a:xfrm>
              <a:off x="11845683" y="5883440"/>
              <a:ext cx="74502" cy="73818"/>
            </a:xfrm>
            <a:prstGeom prst="rect">
              <a:avLst/>
            </a:prstGeom>
            <a:noFill/>
            <a:ln>
              <a:noFill/>
            </a:ln>
          </p:spPr>
        </p:pic>
        <p:pic>
          <p:nvPicPr>
            <p:cNvPr id="86" name="Google Shape;86;p16"/>
            <p:cNvPicPr preferRelativeResize="0"/>
            <p:nvPr/>
          </p:nvPicPr>
          <p:blipFill rotWithShape="1">
            <a:blip r:embed="rId3">
              <a:alphaModFix/>
            </a:blip>
            <a:srcRect/>
            <a:stretch/>
          </p:blipFill>
          <p:spPr>
            <a:xfrm>
              <a:off x="11994688" y="5883440"/>
              <a:ext cx="74503" cy="73818"/>
            </a:xfrm>
            <a:prstGeom prst="rect">
              <a:avLst/>
            </a:prstGeom>
            <a:noFill/>
            <a:ln>
              <a:noFill/>
            </a:ln>
          </p:spPr>
        </p:pic>
        <p:pic>
          <p:nvPicPr>
            <p:cNvPr id="87" name="Google Shape;87;p16"/>
            <p:cNvPicPr preferRelativeResize="0"/>
            <p:nvPr/>
          </p:nvPicPr>
          <p:blipFill rotWithShape="1">
            <a:blip r:embed="rId2">
              <a:alphaModFix/>
            </a:blip>
            <a:srcRect/>
            <a:stretch/>
          </p:blipFill>
          <p:spPr>
            <a:xfrm>
              <a:off x="12143695" y="5883440"/>
              <a:ext cx="74503" cy="73818"/>
            </a:xfrm>
            <a:prstGeom prst="rect">
              <a:avLst/>
            </a:prstGeom>
            <a:noFill/>
            <a:ln>
              <a:noFill/>
            </a:ln>
          </p:spPr>
        </p:pic>
        <p:pic>
          <p:nvPicPr>
            <p:cNvPr id="88" name="Google Shape;88;p16"/>
            <p:cNvPicPr preferRelativeResize="0"/>
            <p:nvPr/>
          </p:nvPicPr>
          <p:blipFill rotWithShape="1">
            <a:blip r:embed="rId2">
              <a:alphaModFix/>
            </a:blip>
            <a:srcRect/>
            <a:stretch/>
          </p:blipFill>
          <p:spPr>
            <a:xfrm>
              <a:off x="12292700" y="5883440"/>
              <a:ext cx="74503" cy="73818"/>
            </a:xfrm>
            <a:prstGeom prst="rect">
              <a:avLst/>
            </a:prstGeom>
            <a:noFill/>
            <a:ln>
              <a:noFill/>
            </a:ln>
          </p:spPr>
        </p:pic>
        <p:pic>
          <p:nvPicPr>
            <p:cNvPr id="89" name="Google Shape;89;p16"/>
            <p:cNvPicPr preferRelativeResize="0"/>
            <p:nvPr/>
          </p:nvPicPr>
          <p:blipFill rotWithShape="1">
            <a:blip r:embed="rId2">
              <a:alphaModFix/>
            </a:blip>
            <a:srcRect/>
            <a:stretch/>
          </p:blipFill>
          <p:spPr>
            <a:xfrm>
              <a:off x="12441706" y="5883440"/>
              <a:ext cx="74503" cy="73818"/>
            </a:xfrm>
            <a:prstGeom prst="rect">
              <a:avLst/>
            </a:prstGeom>
            <a:noFill/>
            <a:ln>
              <a:noFill/>
            </a:ln>
          </p:spPr>
        </p:pic>
        <p:pic>
          <p:nvPicPr>
            <p:cNvPr id="90" name="Google Shape;90;p16"/>
            <p:cNvPicPr preferRelativeResize="0"/>
            <p:nvPr/>
          </p:nvPicPr>
          <p:blipFill rotWithShape="1">
            <a:blip r:embed="rId3">
              <a:alphaModFix/>
            </a:blip>
            <a:srcRect/>
            <a:stretch/>
          </p:blipFill>
          <p:spPr>
            <a:xfrm>
              <a:off x="12590712" y="5883440"/>
              <a:ext cx="74503" cy="73818"/>
            </a:xfrm>
            <a:prstGeom prst="rect">
              <a:avLst/>
            </a:prstGeom>
            <a:noFill/>
            <a:ln>
              <a:noFill/>
            </a:ln>
          </p:spPr>
        </p:pic>
        <p:pic>
          <p:nvPicPr>
            <p:cNvPr id="91" name="Google Shape;91;p16"/>
            <p:cNvPicPr preferRelativeResize="0"/>
            <p:nvPr/>
          </p:nvPicPr>
          <p:blipFill rotWithShape="1">
            <a:blip r:embed="rId2">
              <a:alphaModFix/>
            </a:blip>
            <a:srcRect/>
            <a:stretch/>
          </p:blipFill>
          <p:spPr>
            <a:xfrm>
              <a:off x="12739717" y="5883440"/>
              <a:ext cx="74503" cy="73818"/>
            </a:xfrm>
            <a:prstGeom prst="rect">
              <a:avLst/>
            </a:prstGeom>
            <a:noFill/>
            <a:ln>
              <a:noFill/>
            </a:ln>
          </p:spPr>
        </p:pic>
      </p:grpSp>
      <p:pic>
        <p:nvPicPr>
          <p:cNvPr id="92" name="Google Shape;92;p16"/>
          <p:cNvPicPr preferRelativeResize="0"/>
          <p:nvPr/>
        </p:nvPicPr>
        <p:blipFill rotWithShape="1">
          <a:blip r:embed="rId4">
            <a:alphaModFix/>
          </a:blip>
          <a:srcRect/>
          <a:stretch/>
        </p:blipFill>
        <p:spPr>
          <a:xfrm>
            <a:off x="8040774" y="4215733"/>
            <a:ext cx="648595" cy="608310"/>
          </a:xfrm>
          <a:prstGeom prst="rect">
            <a:avLst/>
          </a:prstGeom>
          <a:noFill/>
          <a:ln>
            <a:noFill/>
          </a:ln>
        </p:spPr>
      </p:pic>
      <p:sp>
        <p:nvSpPr>
          <p:cNvPr id="93" name="Google Shape;93;p16"/>
          <p:cNvSpPr/>
          <p:nvPr/>
        </p:nvSpPr>
        <p:spPr>
          <a:xfrm>
            <a:off x="-2241" y="0"/>
            <a:ext cx="9144000" cy="4024758"/>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16"/>
          <p:cNvSpPr/>
          <p:nvPr/>
        </p:nvSpPr>
        <p:spPr>
          <a:xfrm>
            <a:off x="-227012" y="5143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95" name="Google Shape;95;p16"/>
          <p:cNvGrpSpPr/>
          <p:nvPr/>
        </p:nvGrpSpPr>
        <p:grpSpPr>
          <a:xfrm rot="10800000">
            <a:off x="436702" y="4411586"/>
            <a:ext cx="1527309" cy="36909"/>
            <a:chOff x="9759603" y="5883440"/>
            <a:chExt cx="3054617" cy="73818"/>
          </a:xfrm>
        </p:grpSpPr>
        <p:pic>
          <p:nvPicPr>
            <p:cNvPr id="96" name="Google Shape;96;p16"/>
            <p:cNvPicPr preferRelativeResize="0"/>
            <p:nvPr/>
          </p:nvPicPr>
          <p:blipFill rotWithShape="1">
            <a:blip r:embed="rId2">
              <a:alphaModFix/>
            </a:blip>
            <a:srcRect/>
            <a:stretch/>
          </p:blipFill>
          <p:spPr>
            <a:xfrm>
              <a:off x="9759603" y="5883440"/>
              <a:ext cx="74502" cy="73818"/>
            </a:xfrm>
            <a:prstGeom prst="rect">
              <a:avLst/>
            </a:prstGeom>
            <a:noFill/>
            <a:ln>
              <a:noFill/>
            </a:ln>
          </p:spPr>
        </p:pic>
        <p:pic>
          <p:nvPicPr>
            <p:cNvPr id="97" name="Google Shape;97;p16"/>
            <p:cNvPicPr preferRelativeResize="0"/>
            <p:nvPr/>
          </p:nvPicPr>
          <p:blipFill rotWithShape="1">
            <a:blip r:embed="rId3">
              <a:alphaModFix/>
            </a:blip>
            <a:srcRect/>
            <a:stretch/>
          </p:blipFill>
          <p:spPr>
            <a:xfrm>
              <a:off x="9908609" y="5883440"/>
              <a:ext cx="74502" cy="73818"/>
            </a:xfrm>
            <a:prstGeom prst="rect">
              <a:avLst/>
            </a:prstGeom>
            <a:noFill/>
            <a:ln>
              <a:noFill/>
            </a:ln>
          </p:spPr>
        </p:pic>
        <p:pic>
          <p:nvPicPr>
            <p:cNvPr id="98" name="Google Shape;98;p16"/>
            <p:cNvPicPr preferRelativeResize="0"/>
            <p:nvPr/>
          </p:nvPicPr>
          <p:blipFill rotWithShape="1">
            <a:blip r:embed="rId3">
              <a:alphaModFix/>
            </a:blip>
            <a:srcRect/>
            <a:stretch/>
          </p:blipFill>
          <p:spPr>
            <a:xfrm>
              <a:off x="10057615" y="5883440"/>
              <a:ext cx="74502" cy="73818"/>
            </a:xfrm>
            <a:prstGeom prst="rect">
              <a:avLst/>
            </a:prstGeom>
            <a:noFill/>
            <a:ln>
              <a:noFill/>
            </a:ln>
          </p:spPr>
        </p:pic>
        <p:pic>
          <p:nvPicPr>
            <p:cNvPr id="99" name="Google Shape;99;p16"/>
            <p:cNvPicPr preferRelativeResize="0"/>
            <p:nvPr/>
          </p:nvPicPr>
          <p:blipFill rotWithShape="1">
            <a:blip r:embed="rId2">
              <a:alphaModFix/>
            </a:blip>
            <a:srcRect/>
            <a:stretch/>
          </p:blipFill>
          <p:spPr>
            <a:xfrm>
              <a:off x="10206621" y="5883440"/>
              <a:ext cx="74502" cy="73818"/>
            </a:xfrm>
            <a:prstGeom prst="rect">
              <a:avLst/>
            </a:prstGeom>
            <a:noFill/>
            <a:ln>
              <a:noFill/>
            </a:ln>
          </p:spPr>
        </p:pic>
        <p:pic>
          <p:nvPicPr>
            <p:cNvPr id="100" name="Google Shape;100;p16"/>
            <p:cNvPicPr preferRelativeResize="0"/>
            <p:nvPr/>
          </p:nvPicPr>
          <p:blipFill rotWithShape="1">
            <a:blip r:embed="rId2">
              <a:alphaModFix/>
            </a:blip>
            <a:srcRect/>
            <a:stretch/>
          </p:blipFill>
          <p:spPr>
            <a:xfrm>
              <a:off x="10355626" y="5883440"/>
              <a:ext cx="74502" cy="73818"/>
            </a:xfrm>
            <a:prstGeom prst="rect">
              <a:avLst/>
            </a:prstGeom>
            <a:noFill/>
            <a:ln>
              <a:noFill/>
            </a:ln>
          </p:spPr>
        </p:pic>
        <p:pic>
          <p:nvPicPr>
            <p:cNvPr id="101" name="Google Shape;101;p16"/>
            <p:cNvPicPr preferRelativeResize="0"/>
            <p:nvPr/>
          </p:nvPicPr>
          <p:blipFill rotWithShape="1">
            <a:blip r:embed="rId3">
              <a:alphaModFix/>
            </a:blip>
            <a:srcRect/>
            <a:stretch/>
          </p:blipFill>
          <p:spPr>
            <a:xfrm>
              <a:off x="10504632" y="5883440"/>
              <a:ext cx="74502" cy="73818"/>
            </a:xfrm>
            <a:prstGeom prst="rect">
              <a:avLst/>
            </a:prstGeom>
            <a:noFill/>
            <a:ln>
              <a:noFill/>
            </a:ln>
          </p:spPr>
        </p:pic>
        <p:pic>
          <p:nvPicPr>
            <p:cNvPr id="102" name="Google Shape;102;p16"/>
            <p:cNvPicPr preferRelativeResize="0"/>
            <p:nvPr/>
          </p:nvPicPr>
          <p:blipFill rotWithShape="1">
            <a:blip r:embed="rId2">
              <a:alphaModFix/>
            </a:blip>
            <a:srcRect/>
            <a:stretch/>
          </p:blipFill>
          <p:spPr>
            <a:xfrm>
              <a:off x="10653638" y="5883440"/>
              <a:ext cx="74502" cy="73818"/>
            </a:xfrm>
            <a:prstGeom prst="rect">
              <a:avLst/>
            </a:prstGeom>
            <a:noFill/>
            <a:ln>
              <a:noFill/>
            </a:ln>
          </p:spPr>
        </p:pic>
        <p:pic>
          <p:nvPicPr>
            <p:cNvPr id="103" name="Google Shape;103;p16"/>
            <p:cNvPicPr preferRelativeResize="0"/>
            <p:nvPr/>
          </p:nvPicPr>
          <p:blipFill rotWithShape="1">
            <a:blip r:embed="rId2">
              <a:alphaModFix/>
            </a:blip>
            <a:srcRect/>
            <a:stretch/>
          </p:blipFill>
          <p:spPr>
            <a:xfrm>
              <a:off x="10802643" y="5883440"/>
              <a:ext cx="74502" cy="73818"/>
            </a:xfrm>
            <a:prstGeom prst="rect">
              <a:avLst/>
            </a:prstGeom>
            <a:noFill/>
            <a:ln>
              <a:noFill/>
            </a:ln>
          </p:spPr>
        </p:pic>
        <p:pic>
          <p:nvPicPr>
            <p:cNvPr id="104" name="Google Shape;104;p16"/>
            <p:cNvPicPr preferRelativeResize="0"/>
            <p:nvPr/>
          </p:nvPicPr>
          <p:blipFill rotWithShape="1">
            <a:blip r:embed="rId3">
              <a:alphaModFix/>
            </a:blip>
            <a:srcRect/>
            <a:stretch/>
          </p:blipFill>
          <p:spPr>
            <a:xfrm>
              <a:off x="10951649" y="5883440"/>
              <a:ext cx="74502" cy="73818"/>
            </a:xfrm>
            <a:prstGeom prst="rect">
              <a:avLst/>
            </a:prstGeom>
            <a:noFill/>
            <a:ln>
              <a:noFill/>
            </a:ln>
          </p:spPr>
        </p:pic>
        <p:pic>
          <p:nvPicPr>
            <p:cNvPr id="105" name="Google Shape;105;p16"/>
            <p:cNvPicPr preferRelativeResize="0"/>
            <p:nvPr/>
          </p:nvPicPr>
          <p:blipFill rotWithShape="1">
            <a:blip r:embed="rId3">
              <a:alphaModFix/>
            </a:blip>
            <a:srcRect/>
            <a:stretch/>
          </p:blipFill>
          <p:spPr>
            <a:xfrm>
              <a:off x="11100654" y="5883440"/>
              <a:ext cx="74502" cy="73818"/>
            </a:xfrm>
            <a:prstGeom prst="rect">
              <a:avLst/>
            </a:prstGeom>
            <a:noFill/>
            <a:ln>
              <a:noFill/>
            </a:ln>
          </p:spPr>
        </p:pic>
        <p:pic>
          <p:nvPicPr>
            <p:cNvPr id="106" name="Google Shape;106;p16"/>
            <p:cNvPicPr preferRelativeResize="0"/>
            <p:nvPr/>
          </p:nvPicPr>
          <p:blipFill rotWithShape="1">
            <a:blip r:embed="rId2">
              <a:alphaModFix/>
            </a:blip>
            <a:srcRect/>
            <a:stretch/>
          </p:blipFill>
          <p:spPr>
            <a:xfrm>
              <a:off x="11249660" y="5883440"/>
              <a:ext cx="74502" cy="73818"/>
            </a:xfrm>
            <a:prstGeom prst="rect">
              <a:avLst/>
            </a:prstGeom>
            <a:noFill/>
            <a:ln>
              <a:noFill/>
            </a:ln>
          </p:spPr>
        </p:pic>
        <p:pic>
          <p:nvPicPr>
            <p:cNvPr id="107" name="Google Shape;107;p16"/>
            <p:cNvPicPr preferRelativeResize="0"/>
            <p:nvPr/>
          </p:nvPicPr>
          <p:blipFill rotWithShape="1">
            <a:blip r:embed="rId2">
              <a:alphaModFix/>
            </a:blip>
            <a:srcRect/>
            <a:stretch/>
          </p:blipFill>
          <p:spPr>
            <a:xfrm>
              <a:off x="11398666" y="5883440"/>
              <a:ext cx="74502" cy="73818"/>
            </a:xfrm>
            <a:prstGeom prst="rect">
              <a:avLst/>
            </a:prstGeom>
            <a:noFill/>
            <a:ln>
              <a:noFill/>
            </a:ln>
          </p:spPr>
        </p:pic>
        <p:pic>
          <p:nvPicPr>
            <p:cNvPr id="108" name="Google Shape;108;p16"/>
            <p:cNvPicPr preferRelativeResize="0"/>
            <p:nvPr/>
          </p:nvPicPr>
          <p:blipFill rotWithShape="1">
            <a:blip r:embed="rId3">
              <a:alphaModFix/>
            </a:blip>
            <a:srcRect/>
            <a:stretch/>
          </p:blipFill>
          <p:spPr>
            <a:xfrm>
              <a:off x="11547671" y="5883440"/>
              <a:ext cx="74502" cy="73818"/>
            </a:xfrm>
            <a:prstGeom prst="rect">
              <a:avLst/>
            </a:prstGeom>
            <a:noFill/>
            <a:ln>
              <a:noFill/>
            </a:ln>
          </p:spPr>
        </p:pic>
        <p:pic>
          <p:nvPicPr>
            <p:cNvPr id="109" name="Google Shape;109;p16"/>
            <p:cNvPicPr preferRelativeResize="0"/>
            <p:nvPr/>
          </p:nvPicPr>
          <p:blipFill rotWithShape="1">
            <a:blip r:embed="rId2">
              <a:alphaModFix/>
            </a:blip>
            <a:srcRect/>
            <a:stretch/>
          </p:blipFill>
          <p:spPr>
            <a:xfrm>
              <a:off x="11696677" y="5883440"/>
              <a:ext cx="74502" cy="73818"/>
            </a:xfrm>
            <a:prstGeom prst="rect">
              <a:avLst/>
            </a:prstGeom>
            <a:noFill/>
            <a:ln>
              <a:noFill/>
            </a:ln>
          </p:spPr>
        </p:pic>
        <p:pic>
          <p:nvPicPr>
            <p:cNvPr id="110" name="Google Shape;110;p16"/>
            <p:cNvPicPr preferRelativeResize="0"/>
            <p:nvPr/>
          </p:nvPicPr>
          <p:blipFill rotWithShape="1">
            <a:blip r:embed="rId2">
              <a:alphaModFix/>
            </a:blip>
            <a:srcRect/>
            <a:stretch/>
          </p:blipFill>
          <p:spPr>
            <a:xfrm>
              <a:off x="11845683" y="5883440"/>
              <a:ext cx="74502" cy="73818"/>
            </a:xfrm>
            <a:prstGeom prst="rect">
              <a:avLst/>
            </a:prstGeom>
            <a:noFill/>
            <a:ln>
              <a:noFill/>
            </a:ln>
          </p:spPr>
        </p:pic>
        <p:pic>
          <p:nvPicPr>
            <p:cNvPr id="111" name="Google Shape;111;p16"/>
            <p:cNvPicPr preferRelativeResize="0"/>
            <p:nvPr/>
          </p:nvPicPr>
          <p:blipFill rotWithShape="1">
            <a:blip r:embed="rId3">
              <a:alphaModFix/>
            </a:blip>
            <a:srcRect/>
            <a:stretch/>
          </p:blipFill>
          <p:spPr>
            <a:xfrm>
              <a:off x="11994688" y="5883440"/>
              <a:ext cx="74503" cy="73818"/>
            </a:xfrm>
            <a:prstGeom prst="rect">
              <a:avLst/>
            </a:prstGeom>
            <a:noFill/>
            <a:ln>
              <a:noFill/>
            </a:ln>
          </p:spPr>
        </p:pic>
        <p:pic>
          <p:nvPicPr>
            <p:cNvPr id="112" name="Google Shape;112;p16"/>
            <p:cNvPicPr preferRelativeResize="0"/>
            <p:nvPr/>
          </p:nvPicPr>
          <p:blipFill rotWithShape="1">
            <a:blip r:embed="rId2">
              <a:alphaModFix/>
            </a:blip>
            <a:srcRect/>
            <a:stretch/>
          </p:blipFill>
          <p:spPr>
            <a:xfrm>
              <a:off x="12143695" y="5883440"/>
              <a:ext cx="74503" cy="73818"/>
            </a:xfrm>
            <a:prstGeom prst="rect">
              <a:avLst/>
            </a:prstGeom>
            <a:noFill/>
            <a:ln>
              <a:noFill/>
            </a:ln>
          </p:spPr>
        </p:pic>
        <p:pic>
          <p:nvPicPr>
            <p:cNvPr id="113" name="Google Shape;113;p16"/>
            <p:cNvPicPr preferRelativeResize="0"/>
            <p:nvPr/>
          </p:nvPicPr>
          <p:blipFill rotWithShape="1">
            <a:blip r:embed="rId2">
              <a:alphaModFix/>
            </a:blip>
            <a:srcRect/>
            <a:stretch/>
          </p:blipFill>
          <p:spPr>
            <a:xfrm>
              <a:off x="12292700" y="5883440"/>
              <a:ext cx="74503" cy="73818"/>
            </a:xfrm>
            <a:prstGeom prst="rect">
              <a:avLst/>
            </a:prstGeom>
            <a:noFill/>
            <a:ln>
              <a:noFill/>
            </a:ln>
          </p:spPr>
        </p:pic>
        <p:pic>
          <p:nvPicPr>
            <p:cNvPr id="114" name="Google Shape;114;p16"/>
            <p:cNvPicPr preferRelativeResize="0"/>
            <p:nvPr/>
          </p:nvPicPr>
          <p:blipFill rotWithShape="1">
            <a:blip r:embed="rId2">
              <a:alphaModFix/>
            </a:blip>
            <a:srcRect/>
            <a:stretch/>
          </p:blipFill>
          <p:spPr>
            <a:xfrm>
              <a:off x="12441706" y="5883440"/>
              <a:ext cx="74503" cy="73818"/>
            </a:xfrm>
            <a:prstGeom prst="rect">
              <a:avLst/>
            </a:prstGeom>
            <a:noFill/>
            <a:ln>
              <a:noFill/>
            </a:ln>
          </p:spPr>
        </p:pic>
        <p:pic>
          <p:nvPicPr>
            <p:cNvPr id="115" name="Google Shape;115;p16"/>
            <p:cNvPicPr preferRelativeResize="0"/>
            <p:nvPr/>
          </p:nvPicPr>
          <p:blipFill rotWithShape="1">
            <a:blip r:embed="rId3">
              <a:alphaModFix/>
            </a:blip>
            <a:srcRect/>
            <a:stretch/>
          </p:blipFill>
          <p:spPr>
            <a:xfrm>
              <a:off x="12590712" y="5883440"/>
              <a:ext cx="74503" cy="73818"/>
            </a:xfrm>
            <a:prstGeom prst="rect">
              <a:avLst/>
            </a:prstGeom>
            <a:noFill/>
            <a:ln>
              <a:noFill/>
            </a:ln>
          </p:spPr>
        </p:pic>
        <p:pic>
          <p:nvPicPr>
            <p:cNvPr id="116" name="Google Shape;116;p16"/>
            <p:cNvPicPr preferRelativeResize="0"/>
            <p:nvPr/>
          </p:nvPicPr>
          <p:blipFill rotWithShape="1">
            <a:blip r:embed="rId2">
              <a:alphaModFix/>
            </a:blip>
            <a:srcRect/>
            <a:stretch/>
          </p:blipFill>
          <p:spPr>
            <a:xfrm>
              <a:off x="12739717" y="5883440"/>
              <a:ext cx="74503" cy="73818"/>
            </a:xfrm>
            <a:prstGeom prst="rect">
              <a:avLst/>
            </a:prstGeom>
            <a:noFill/>
            <a:ln>
              <a:noFill/>
            </a:ln>
          </p:spPr>
        </p:pic>
      </p:grpSp>
      <p:pic>
        <p:nvPicPr>
          <p:cNvPr id="117" name="Google Shape;117;p16"/>
          <p:cNvPicPr preferRelativeResize="0"/>
          <p:nvPr/>
        </p:nvPicPr>
        <p:blipFill rotWithShape="1">
          <a:blip r:embed="rId4">
            <a:alphaModFix/>
          </a:blip>
          <a:srcRect/>
          <a:stretch/>
        </p:blipFill>
        <p:spPr>
          <a:xfrm>
            <a:off x="8040774" y="4215733"/>
            <a:ext cx="648595" cy="6083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118"/>
        <p:cNvGrpSpPr/>
        <p:nvPr/>
      </p:nvGrpSpPr>
      <p:grpSpPr>
        <a:xfrm>
          <a:off x="0" y="0"/>
          <a:ext cx="0" cy="0"/>
          <a:chOff x="0" y="0"/>
          <a:chExt cx="0" cy="0"/>
        </a:xfrm>
      </p:grpSpPr>
      <p:sp>
        <p:nvSpPr>
          <p:cNvPr id="119" name="Google Shape;119;p17"/>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0" name="Google Shape;120;p17"/>
          <p:cNvSpPr/>
          <p:nvPr/>
        </p:nvSpPr>
        <p:spPr>
          <a:xfrm rot="5400000" flipH="1">
            <a:off x="4570096" y="-2383455"/>
            <a:ext cx="22860" cy="9144000"/>
          </a:xfrm>
          <a:custGeom>
            <a:avLst/>
            <a:gdLst/>
            <a:ahLst/>
            <a:cxnLst/>
            <a:rect l="l" t="t" r="r" b="b"/>
            <a:pathLst>
              <a:path w="28575" h="8229600" extrusionOk="0">
                <a:moveTo>
                  <a:pt x="28574" y="8229599"/>
                </a:moveTo>
                <a:lnTo>
                  <a:pt x="0" y="8229599"/>
                </a:lnTo>
                <a:lnTo>
                  <a:pt x="0" y="0"/>
                </a:lnTo>
                <a:lnTo>
                  <a:pt x="28574" y="0"/>
                </a:lnTo>
                <a:lnTo>
                  <a:pt x="28574" y="8229599"/>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121;p17"/>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22" name="Google Shape;122;p17"/>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23" name="Google Shape;123;p17"/>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24" name="Google Shape;124;p17"/>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5" name="Google Shape;125;p17"/>
          <p:cNvSpPr/>
          <p:nvPr/>
        </p:nvSpPr>
        <p:spPr>
          <a:xfrm rot="5400000" flipH="1">
            <a:off x="4570096" y="-2383455"/>
            <a:ext cx="22860" cy="9144000"/>
          </a:xfrm>
          <a:custGeom>
            <a:avLst/>
            <a:gdLst/>
            <a:ahLst/>
            <a:cxnLst/>
            <a:rect l="l" t="t" r="r" b="b"/>
            <a:pathLst>
              <a:path w="28575" h="8229600" extrusionOk="0">
                <a:moveTo>
                  <a:pt x="28574" y="8229599"/>
                </a:moveTo>
                <a:lnTo>
                  <a:pt x="0" y="8229599"/>
                </a:lnTo>
                <a:lnTo>
                  <a:pt x="0" y="0"/>
                </a:lnTo>
                <a:lnTo>
                  <a:pt x="28574" y="0"/>
                </a:lnTo>
                <a:lnTo>
                  <a:pt x="28574" y="8229599"/>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6" name="Google Shape;126;p17"/>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27" name="Google Shape;127;p17"/>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28" name="Google Shape;128;p17"/>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9"/>
        <p:cNvGrpSpPr/>
        <p:nvPr/>
      </p:nvGrpSpPr>
      <p:grpSpPr>
        <a:xfrm>
          <a:off x="0" y="0"/>
          <a:ext cx="0" cy="0"/>
          <a:chOff x="0" y="0"/>
          <a:chExt cx="0" cy="0"/>
        </a:xfrm>
      </p:grpSpPr>
      <p:sp>
        <p:nvSpPr>
          <p:cNvPr id="130" name="Google Shape;130;p18"/>
          <p:cNvSpPr/>
          <p:nvPr/>
        </p:nvSpPr>
        <p:spPr>
          <a:xfrm>
            <a:off x="4572000" y="0"/>
            <a:ext cx="4572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31" name="Google Shape;131;p18"/>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32" name="Google Shape;132;p18"/>
          <p:cNvSpPr/>
          <p:nvPr/>
        </p:nvSpPr>
        <p:spPr>
          <a:xfrm rot="5400000">
            <a:off x="3430263" y="2447925"/>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33" name="Google Shape;133;p18"/>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 name="Google Shape;134;p18"/>
          <p:cNvSpPr/>
          <p:nvPr/>
        </p:nvSpPr>
        <p:spPr>
          <a:xfrm>
            <a:off x="4572000" y="0"/>
            <a:ext cx="4572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35" name="Google Shape;135;p18"/>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36" name="Google Shape;136;p18"/>
          <p:cNvSpPr/>
          <p:nvPr/>
        </p:nvSpPr>
        <p:spPr>
          <a:xfrm rot="5400000">
            <a:off x="3430263" y="2447925"/>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37" name="Google Shape;137;p18"/>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8"/>
        <p:cNvGrpSpPr/>
        <p:nvPr/>
      </p:nvGrpSpPr>
      <p:grpSpPr>
        <a:xfrm>
          <a:off x="0" y="0"/>
          <a:ext cx="0" cy="0"/>
          <a:chOff x="0" y="0"/>
          <a:chExt cx="0" cy="0"/>
        </a:xfrm>
      </p:grpSpPr>
      <p:sp>
        <p:nvSpPr>
          <p:cNvPr id="139" name="Google Shape;139;p19"/>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0" name="Google Shape;140;p19"/>
          <p:cNvSpPr/>
          <p:nvPr/>
        </p:nvSpPr>
        <p:spPr>
          <a:xfrm>
            <a:off x="514350" y="514350"/>
            <a:ext cx="2276475" cy="4114800"/>
          </a:xfrm>
          <a:prstGeom prst="rect">
            <a:avLst/>
          </a:prstGeom>
          <a:solidFill>
            <a:srgbClr val="BFBFBF"/>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41" name="Google Shape;141;p19"/>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42" name="Google Shape;142;p19"/>
          <p:cNvSpPr/>
          <p:nvPr/>
        </p:nvSpPr>
        <p:spPr>
          <a:xfrm>
            <a:off x="3507653" y="3494725"/>
            <a:ext cx="3600450" cy="14288"/>
          </a:xfrm>
          <a:custGeom>
            <a:avLst/>
            <a:gdLst/>
            <a:ahLst/>
            <a:cxnLst/>
            <a:rect l="l" t="t" r="r" b="b"/>
            <a:pathLst>
              <a:path w="7200900" h="28575" extrusionOk="0">
                <a:moveTo>
                  <a:pt x="7200899" y="28574"/>
                </a:moveTo>
                <a:lnTo>
                  <a:pt x="0" y="28574"/>
                </a:lnTo>
                <a:lnTo>
                  <a:pt x="0" y="0"/>
                </a:lnTo>
                <a:lnTo>
                  <a:pt x="7200899" y="0"/>
                </a:lnTo>
                <a:lnTo>
                  <a:pt x="7200899" y="28574"/>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19"/>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44" name="Google Shape;144;p19"/>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5" name="Google Shape;145;p19"/>
          <p:cNvSpPr/>
          <p:nvPr/>
        </p:nvSpPr>
        <p:spPr>
          <a:xfrm>
            <a:off x="514350" y="514350"/>
            <a:ext cx="2276475" cy="4114800"/>
          </a:xfrm>
          <a:prstGeom prst="rect">
            <a:avLst/>
          </a:prstGeom>
          <a:solidFill>
            <a:srgbClr val="BFBFBF"/>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46" name="Google Shape;146;p19"/>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47" name="Google Shape;147;p19"/>
          <p:cNvSpPr/>
          <p:nvPr/>
        </p:nvSpPr>
        <p:spPr>
          <a:xfrm>
            <a:off x="3507653" y="3494725"/>
            <a:ext cx="3600450" cy="14288"/>
          </a:xfrm>
          <a:custGeom>
            <a:avLst/>
            <a:gdLst/>
            <a:ahLst/>
            <a:cxnLst/>
            <a:rect l="l" t="t" r="r" b="b"/>
            <a:pathLst>
              <a:path w="7200900" h="28575" extrusionOk="0">
                <a:moveTo>
                  <a:pt x="7200899" y="28574"/>
                </a:moveTo>
                <a:lnTo>
                  <a:pt x="0" y="28574"/>
                </a:lnTo>
                <a:lnTo>
                  <a:pt x="0" y="0"/>
                </a:lnTo>
                <a:lnTo>
                  <a:pt x="7200899" y="0"/>
                </a:lnTo>
                <a:lnTo>
                  <a:pt x="7200899" y="28574"/>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8" name="Google Shape;148;p19"/>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9"/>
        <p:cNvGrpSpPr/>
        <p:nvPr/>
      </p:nvGrpSpPr>
      <p:grpSpPr>
        <a:xfrm>
          <a:off x="0" y="0"/>
          <a:ext cx="0" cy="0"/>
          <a:chOff x="0" y="0"/>
          <a:chExt cx="0" cy="0"/>
        </a:xfrm>
      </p:grpSpPr>
      <p:sp>
        <p:nvSpPr>
          <p:cNvPr id="150" name="Google Shape;150;p20"/>
          <p:cNvSpPr/>
          <p:nvPr/>
        </p:nvSpPr>
        <p:spPr>
          <a:xfrm>
            <a:off x="1358939" y="513232"/>
            <a:ext cx="3793541" cy="4098407"/>
          </a:xfrm>
          <a:prstGeom prst="rect">
            <a:avLst/>
          </a:prstGeom>
          <a:solidFill>
            <a:srgbClr val="D8D8D8"/>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51" name="Google Shape;151;p20"/>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52" name="Google Shape;152;p20"/>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53" name="Google Shape;153;p20"/>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4" name="Google Shape;154;p20"/>
          <p:cNvSpPr/>
          <p:nvPr/>
        </p:nvSpPr>
        <p:spPr>
          <a:xfrm>
            <a:off x="1073132" y="513232"/>
            <a:ext cx="14288" cy="4114800"/>
          </a:xfrm>
          <a:custGeom>
            <a:avLst/>
            <a:gdLst/>
            <a:ahLst/>
            <a:cxnLst/>
            <a:rect l="l" t="t" r="r" b="b"/>
            <a:pathLst>
              <a:path w="28575" h="8229600" extrusionOk="0">
                <a:moveTo>
                  <a:pt x="28574" y="8229599"/>
                </a:moveTo>
                <a:lnTo>
                  <a:pt x="0" y="8229599"/>
                </a:lnTo>
                <a:lnTo>
                  <a:pt x="0" y="0"/>
                </a:lnTo>
                <a:lnTo>
                  <a:pt x="28574" y="0"/>
                </a:lnTo>
                <a:lnTo>
                  <a:pt x="28574" y="8229599"/>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5" name="Google Shape;155;p20"/>
          <p:cNvSpPr/>
          <p:nvPr/>
        </p:nvSpPr>
        <p:spPr>
          <a:xfrm>
            <a:off x="1358939" y="513232"/>
            <a:ext cx="3793541" cy="4098407"/>
          </a:xfrm>
          <a:prstGeom prst="rect">
            <a:avLst/>
          </a:prstGeom>
          <a:solidFill>
            <a:srgbClr val="D8D8D8"/>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56" name="Google Shape;156;p20"/>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57" name="Google Shape;157;p20"/>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58" name="Google Shape;158;p20"/>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9" name="Google Shape;159;p20"/>
          <p:cNvSpPr/>
          <p:nvPr/>
        </p:nvSpPr>
        <p:spPr>
          <a:xfrm>
            <a:off x="1073132" y="513232"/>
            <a:ext cx="14288" cy="4114800"/>
          </a:xfrm>
          <a:custGeom>
            <a:avLst/>
            <a:gdLst/>
            <a:ahLst/>
            <a:cxnLst/>
            <a:rect l="l" t="t" r="r" b="b"/>
            <a:pathLst>
              <a:path w="28575" h="8229600" extrusionOk="0">
                <a:moveTo>
                  <a:pt x="28574" y="8229599"/>
                </a:moveTo>
                <a:lnTo>
                  <a:pt x="0" y="8229599"/>
                </a:lnTo>
                <a:lnTo>
                  <a:pt x="0" y="0"/>
                </a:lnTo>
                <a:lnTo>
                  <a:pt x="28574" y="0"/>
                </a:lnTo>
                <a:lnTo>
                  <a:pt x="28574" y="8229599"/>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60"/>
        <p:cNvGrpSpPr/>
        <p:nvPr/>
      </p:nvGrpSpPr>
      <p:grpSpPr>
        <a:xfrm>
          <a:off x="0" y="0"/>
          <a:ext cx="0" cy="0"/>
          <a:chOff x="0" y="0"/>
          <a:chExt cx="0" cy="0"/>
        </a:xfrm>
      </p:grpSpPr>
      <p:pic>
        <p:nvPicPr>
          <p:cNvPr id="161" name="Google Shape;161;p21"/>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62" name="Google Shape;162;p21"/>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63" name="Google Shape;163;p21"/>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4" name="Google Shape;164;p21"/>
          <p:cNvSpPr/>
          <p:nvPr/>
        </p:nvSpPr>
        <p:spPr>
          <a:xfrm>
            <a:off x="514350" y="2254014"/>
            <a:ext cx="8115300" cy="14288"/>
          </a:xfrm>
          <a:custGeom>
            <a:avLst/>
            <a:gdLst/>
            <a:ahLst/>
            <a:cxnLst/>
            <a:rect l="l" t="t" r="r" b="b"/>
            <a:pathLst>
              <a:path w="16230600" h="28575" extrusionOk="0">
                <a:moveTo>
                  <a:pt x="16230598" y="28574"/>
                </a:moveTo>
                <a:lnTo>
                  <a:pt x="0" y="28574"/>
                </a:lnTo>
                <a:lnTo>
                  <a:pt x="0" y="0"/>
                </a:lnTo>
                <a:lnTo>
                  <a:pt x="16230598" y="0"/>
                </a:lnTo>
                <a:lnTo>
                  <a:pt x="16230598" y="28574"/>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165" name="Google Shape;165;p21"/>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66" name="Google Shape;166;p21"/>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67" name="Google Shape;167;p21"/>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8" name="Google Shape;168;p21"/>
          <p:cNvSpPr/>
          <p:nvPr/>
        </p:nvSpPr>
        <p:spPr>
          <a:xfrm>
            <a:off x="514350" y="2254014"/>
            <a:ext cx="8115300" cy="14288"/>
          </a:xfrm>
          <a:custGeom>
            <a:avLst/>
            <a:gdLst/>
            <a:ahLst/>
            <a:cxnLst/>
            <a:rect l="l" t="t" r="r" b="b"/>
            <a:pathLst>
              <a:path w="16230600" h="28575" extrusionOk="0">
                <a:moveTo>
                  <a:pt x="16230598" y="28574"/>
                </a:moveTo>
                <a:lnTo>
                  <a:pt x="0" y="28574"/>
                </a:lnTo>
                <a:lnTo>
                  <a:pt x="0" y="0"/>
                </a:lnTo>
                <a:lnTo>
                  <a:pt x="16230598" y="0"/>
                </a:lnTo>
                <a:lnTo>
                  <a:pt x="16230598" y="28574"/>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69"/>
        <p:cNvGrpSpPr/>
        <p:nvPr/>
      </p:nvGrpSpPr>
      <p:grpSpPr>
        <a:xfrm>
          <a:off x="0" y="0"/>
          <a:ext cx="0" cy="0"/>
          <a:chOff x="0" y="0"/>
          <a:chExt cx="0" cy="0"/>
        </a:xfrm>
      </p:grpSpPr>
      <p:sp>
        <p:nvSpPr>
          <p:cNvPr id="170" name="Google Shape;170;p22"/>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1" name="Google Shape;171;p22"/>
          <p:cNvSpPr/>
          <p:nvPr/>
        </p:nvSpPr>
        <p:spPr>
          <a:xfrm>
            <a:off x="4421037" y="3059142"/>
            <a:ext cx="3081337" cy="1682017"/>
          </a:xfrm>
          <a:prstGeom prst="rect">
            <a:avLst/>
          </a:prstGeom>
          <a:solidFill>
            <a:srgbClr val="BFBFBF"/>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72" name="Google Shape;172;p22"/>
          <p:cNvSpPr/>
          <p:nvPr/>
        </p:nvSpPr>
        <p:spPr>
          <a:xfrm>
            <a:off x="4421037" y="630470"/>
            <a:ext cx="3081337" cy="2056279"/>
          </a:xfrm>
          <a:prstGeom prst="rect">
            <a:avLst/>
          </a:prstGeom>
          <a:solidFill>
            <a:srgbClr val="BFBFBF"/>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73" name="Google Shape;173;p22"/>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74" name="Google Shape;174;p22"/>
          <p:cNvSpPr/>
          <p:nvPr/>
        </p:nvSpPr>
        <p:spPr>
          <a:xfrm>
            <a:off x="7760144" y="630471"/>
            <a:ext cx="22860" cy="4114800"/>
          </a:xfrm>
          <a:custGeom>
            <a:avLst/>
            <a:gdLst/>
            <a:ahLst/>
            <a:cxnLst/>
            <a:rect l="l" t="t" r="r" b="b"/>
            <a:pathLst>
              <a:path w="28575" h="8229600" extrusionOk="0">
                <a:moveTo>
                  <a:pt x="0" y="0"/>
                </a:moveTo>
                <a:lnTo>
                  <a:pt x="28574" y="0"/>
                </a:lnTo>
                <a:lnTo>
                  <a:pt x="28574" y="8229599"/>
                </a:lnTo>
                <a:lnTo>
                  <a:pt x="0" y="8229599"/>
                </a:lnTo>
                <a:lnTo>
                  <a:pt x="0" y="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2"/>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2"/>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77"/>
        <p:cNvGrpSpPr/>
        <p:nvPr/>
      </p:nvGrpSpPr>
      <p:grpSpPr>
        <a:xfrm>
          <a:off x="0" y="0"/>
          <a:ext cx="0" cy="0"/>
          <a:chOff x="0" y="0"/>
          <a:chExt cx="0" cy="0"/>
        </a:xfrm>
      </p:grpSpPr>
      <p:sp>
        <p:nvSpPr>
          <p:cNvPr id="178" name="Google Shape;178;p23"/>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3"/>
          <p:cNvSpPr/>
          <p:nvPr/>
        </p:nvSpPr>
        <p:spPr>
          <a:xfrm>
            <a:off x="4421037" y="3059142"/>
            <a:ext cx="3081337" cy="1682017"/>
          </a:xfrm>
          <a:prstGeom prst="rect">
            <a:avLst/>
          </a:prstGeom>
          <a:solidFill>
            <a:srgbClr val="BFBFBF"/>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180" name="Google Shape;180;p23"/>
          <p:cNvSpPr/>
          <p:nvPr/>
        </p:nvSpPr>
        <p:spPr>
          <a:xfrm>
            <a:off x="4421037" y="630470"/>
            <a:ext cx="3081337" cy="2056279"/>
          </a:xfrm>
          <a:prstGeom prst="rect">
            <a:avLst/>
          </a:prstGeom>
          <a:solidFill>
            <a:srgbClr val="BFBFBF"/>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181" name="Google Shape;181;p23"/>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182" name="Google Shape;182;p23"/>
          <p:cNvSpPr/>
          <p:nvPr/>
        </p:nvSpPr>
        <p:spPr>
          <a:xfrm>
            <a:off x="7760144" y="630471"/>
            <a:ext cx="22860" cy="4114800"/>
          </a:xfrm>
          <a:custGeom>
            <a:avLst/>
            <a:gdLst/>
            <a:ahLst/>
            <a:cxnLst/>
            <a:rect l="l" t="t" r="r" b="b"/>
            <a:pathLst>
              <a:path w="28575" h="8229600" extrusionOk="0">
                <a:moveTo>
                  <a:pt x="0" y="0"/>
                </a:moveTo>
                <a:lnTo>
                  <a:pt x="28574" y="0"/>
                </a:lnTo>
                <a:lnTo>
                  <a:pt x="28574" y="8229599"/>
                </a:lnTo>
                <a:lnTo>
                  <a:pt x="0" y="8229599"/>
                </a:lnTo>
                <a:lnTo>
                  <a:pt x="0" y="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3" name="Google Shape;183;p23"/>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4" name="Google Shape;184;p23"/>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85"/>
        <p:cNvGrpSpPr/>
        <p:nvPr/>
      </p:nvGrpSpPr>
      <p:grpSpPr>
        <a:xfrm>
          <a:off x="0" y="0"/>
          <a:ext cx="0" cy="0"/>
          <a:chOff x="0" y="0"/>
          <a:chExt cx="0" cy="0"/>
        </a:xfrm>
      </p:grpSpPr>
      <p:sp>
        <p:nvSpPr>
          <p:cNvPr id="186" name="Google Shape;186;p24"/>
          <p:cNvSpPr/>
          <p:nvPr/>
        </p:nvSpPr>
        <p:spPr>
          <a:xfrm>
            <a:off x="-2241" y="0"/>
            <a:ext cx="9144000" cy="4024758"/>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4"/>
          <p:cNvSpPr/>
          <p:nvPr/>
        </p:nvSpPr>
        <p:spPr>
          <a:xfrm>
            <a:off x="-227012" y="5143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88" name="Google Shape;188;p24"/>
          <p:cNvGrpSpPr/>
          <p:nvPr/>
        </p:nvGrpSpPr>
        <p:grpSpPr>
          <a:xfrm rot="10800000">
            <a:off x="436702" y="4411586"/>
            <a:ext cx="1527309" cy="36909"/>
            <a:chOff x="9759603" y="5883440"/>
            <a:chExt cx="3054617" cy="73818"/>
          </a:xfrm>
        </p:grpSpPr>
        <p:pic>
          <p:nvPicPr>
            <p:cNvPr id="189" name="Google Shape;189;p24"/>
            <p:cNvPicPr preferRelativeResize="0"/>
            <p:nvPr/>
          </p:nvPicPr>
          <p:blipFill rotWithShape="1">
            <a:blip r:embed="rId2">
              <a:alphaModFix/>
            </a:blip>
            <a:srcRect/>
            <a:stretch/>
          </p:blipFill>
          <p:spPr>
            <a:xfrm>
              <a:off x="9759603" y="5883440"/>
              <a:ext cx="74502" cy="73818"/>
            </a:xfrm>
            <a:prstGeom prst="rect">
              <a:avLst/>
            </a:prstGeom>
            <a:noFill/>
            <a:ln>
              <a:noFill/>
            </a:ln>
          </p:spPr>
        </p:pic>
        <p:pic>
          <p:nvPicPr>
            <p:cNvPr id="190" name="Google Shape;190;p24"/>
            <p:cNvPicPr preferRelativeResize="0"/>
            <p:nvPr/>
          </p:nvPicPr>
          <p:blipFill rotWithShape="1">
            <a:blip r:embed="rId3">
              <a:alphaModFix/>
            </a:blip>
            <a:srcRect/>
            <a:stretch/>
          </p:blipFill>
          <p:spPr>
            <a:xfrm>
              <a:off x="9908609" y="5883440"/>
              <a:ext cx="74502" cy="73818"/>
            </a:xfrm>
            <a:prstGeom prst="rect">
              <a:avLst/>
            </a:prstGeom>
            <a:noFill/>
            <a:ln>
              <a:noFill/>
            </a:ln>
          </p:spPr>
        </p:pic>
        <p:pic>
          <p:nvPicPr>
            <p:cNvPr id="191" name="Google Shape;191;p24"/>
            <p:cNvPicPr preferRelativeResize="0"/>
            <p:nvPr/>
          </p:nvPicPr>
          <p:blipFill rotWithShape="1">
            <a:blip r:embed="rId3">
              <a:alphaModFix/>
            </a:blip>
            <a:srcRect/>
            <a:stretch/>
          </p:blipFill>
          <p:spPr>
            <a:xfrm>
              <a:off x="10057615" y="5883440"/>
              <a:ext cx="74502" cy="73818"/>
            </a:xfrm>
            <a:prstGeom prst="rect">
              <a:avLst/>
            </a:prstGeom>
            <a:noFill/>
            <a:ln>
              <a:noFill/>
            </a:ln>
          </p:spPr>
        </p:pic>
        <p:pic>
          <p:nvPicPr>
            <p:cNvPr id="192" name="Google Shape;192;p24"/>
            <p:cNvPicPr preferRelativeResize="0"/>
            <p:nvPr/>
          </p:nvPicPr>
          <p:blipFill rotWithShape="1">
            <a:blip r:embed="rId2">
              <a:alphaModFix/>
            </a:blip>
            <a:srcRect/>
            <a:stretch/>
          </p:blipFill>
          <p:spPr>
            <a:xfrm>
              <a:off x="10206621" y="5883440"/>
              <a:ext cx="74502" cy="73818"/>
            </a:xfrm>
            <a:prstGeom prst="rect">
              <a:avLst/>
            </a:prstGeom>
            <a:noFill/>
            <a:ln>
              <a:noFill/>
            </a:ln>
          </p:spPr>
        </p:pic>
        <p:pic>
          <p:nvPicPr>
            <p:cNvPr id="193" name="Google Shape;193;p24"/>
            <p:cNvPicPr preferRelativeResize="0"/>
            <p:nvPr/>
          </p:nvPicPr>
          <p:blipFill rotWithShape="1">
            <a:blip r:embed="rId2">
              <a:alphaModFix/>
            </a:blip>
            <a:srcRect/>
            <a:stretch/>
          </p:blipFill>
          <p:spPr>
            <a:xfrm>
              <a:off x="10355626" y="5883440"/>
              <a:ext cx="74502" cy="73818"/>
            </a:xfrm>
            <a:prstGeom prst="rect">
              <a:avLst/>
            </a:prstGeom>
            <a:noFill/>
            <a:ln>
              <a:noFill/>
            </a:ln>
          </p:spPr>
        </p:pic>
        <p:pic>
          <p:nvPicPr>
            <p:cNvPr id="194" name="Google Shape;194;p24"/>
            <p:cNvPicPr preferRelativeResize="0"/>
            <p:nvPr/>
          </p:nvPicPr>
          <p:blipFill rotWithShape="1">
            <a:blip r:embed="rId3">
              <a:alphaModFix/>
            </a:blip>
            <a:srcRect/>
            <a:stretch/>
          </p:blipFill>
          <p:spPr>
            <a:xfrm>
              <a:off x="10504632" y="5883440"/>
              <a:ext cx="74502" cy="73818"/>
            </a:xfrm>
            <a:prstGeom prst="rect">
              <a:avLst/>
            </a:prstGeom>
            <a:noFill/>
            <a:ln>
              <a:noFill/>
            </a:ln>
          </p:spPr>
        </p:pic>
        <p:pic>
          <p:nvPicPr>
            <p:cNvPr id="195" name="Google Shape;195;p24"/>
            <p:cNvPicPr preferRelativeResize="0"/>
            <p:nvPr/>
          </p:nvPicPr>
          <p:blipFill rotWithShape="1">
            <a:blip r:embed="rId2">
              <a:alphaModFix/>
            </a:blip>
            <a:srcRect/>
            <a:stretch/>
          </p:blipFill>
          <p:spPr>
            <a:xfrm>
              <a:off x="10653638" y="5883440"/>
              <a:ext cx="74502" cy="73818"/>
            </a:xfrm>
            <a:prstGeom prst="rect">
              <a:avLst/>
            </a:prstGeom>
            <a:noFill/>
            <a:ln>
              <a:noFill/>
            </a:ln>
          </p:spPr>
        </p:pic>
        <p:pic>
          <p:nvPicPr>
            <p:cNvPr id="196" name="Google Shape;196;p24"/>
            <p:cNvPicPr preferRelativeResize="0"/>
            <p:nvPr/>
          </p:nvPicPr>
          <p:blipFill rotWithShape="1">
            <a:blip r:embed="rId2">
              <a:alphaModFix/>
            </a:blip>
            <a:srcRect/>
            <a:stretch/>
          </p:blipFill>
          <p:spPr>
            <a:xfrm>
              <a:off x="10802643" y="5883440"/>
              <a:ext cx="74502" cy="73818"/>
            </a:xfrm>
            <a:prstGeom prst="rect">
              <a:avLst/>
            </a:prstGeom>
            <a:noFill/>
            <a:ln>
              <a:noFill/>
            </a:ln>
          </p:spPr>
        </p:pic>
        <p:pic>
          <p:nvPicPr>
            <p:cNvPr id="197" name="Google Shape;197;p24"/>
            <p:cNvPicPr preferRelativeResize="0"/>
            <p:nvPr/>
          </p:nvPicPr>
          <p:blipFill rotWithShape="1">
            <a:blip r:embed="rId3">
              <a:alphaModFix/>
            </a:blip>
            <a:srcRect/>
            <a:stretch/>
          </p:blipFill>
          <p:spPr>
            <a:xfrm>
              <a:off x="10951649" y="5883440"/>
              <a:ext cx="74502" cy="73818"/>
            </a:xfrm>
            <a:prstGeom prst="rect">
              <a:avLst/>
            </a:prstGeom>
            <a:noFill/>
            <a:ln>
              <a:noFill/>
            </a:ln>
          </p:spPr>
        </p:pic>
        <p:pic>
          <p:nvPicPr>
            <p:cNvPr id="198" name="Google Shape;198;p24"/>
            <p:cNvPicPr preferRelativeResize="0"/>
            <p:nvPr/>
          </p:nvPicPr>
          <p:blipFill rotWithShape="1">
            <a:blip r:embed="rId3">
              <a:alphaModFix/>
            </a:blip>
            <a:srcRect/>
            <a:stretch/>
          </p:blipFill>
          <p:spPr>
            <a:xfrm>
              <a:off x="11100654" y="5883440"/>
              <a:ext cx="74502" cy="73818"/>
            </a:xfrm>
            <a:prstGeom prst="rect">
              <a:avLst/>
            </a:prstGeom>
            <a:noFill/>
            <a:ln>
              <a:noFill/>
            </a:ln>
          </p:spPr>
        </p:pic>
        <p:pic>
          <p:nvPicPr>
            <p:cNvPr id="199" name="Google Shape;199;p24"/>
            <p:cNvPicPr preferRelativeResize="0"/>
            <p:nvPr/>
          </p:nvPicPr>
          <p:blipFill rotWithShape="1">
            <a:blip r:embed="rId2">
              <a:alphaModFix/>
            </a:blip>
            <a:srcRect/>
            <a:stretch/>
          </p:blipFill>
          <p:spPr>
            <a:xfrm>
              <a:off x="11249660" y="5883440"/>
              <a:ext cx="74502" cy="73818"/>
            </a:xfrm>
            <a:prstGeom prst="rect">
              <a:avLst/>
            </a:prstGeom>
            <a:noFill/>
            <a:ln>
              <a:noFill/>
            </a:ln>
          </p:spPr>
        </p:pic>
        <p:pic>
          <p:nvPicPr>
            <p:cNvPr id="200" name="Google Shape;200;p24"/>
            <p:cNvPicPr preferRelativeResize="0"/>
            <p:nvPr/>
          </p:nvPicPr>
          <p:blipFill rotWithShape="1">
            <a:blip r:embed="rId2">
              <a:alphaModFix/>
            </a:blip>
            <a:srcRect/>
            <a:stretch/>
          </p:blipFill>
          <p:spPr>
            <a:xfrm>
              <a:off x="11398666" y="5883440"/>
              <a:ext cx="74502" cy="73818"/>
            </a:xfrm>
            <a:prstGeom prst="rect">
              <a:avLst/>
            </a:prstGeom>
            <a:noFill/>
            <a:ln>
              <a:noFill/>
            </a:ln>
          </p:spPr>
        </p:pic>
        <p:pic>
          <p:nvPicPr>
            <p:cNvPr id="201" name="Google Shape;201;p24"/>
            <p:cNvPicPr preferRelativeResize="0"/>
            <p:nvPr/>
          </p:nvPicPr>
          <p:blipFill rotWithShape="1">
            <a:blip r:embed="rId3">
              <a:alphaModFix/>
            </a:blip>
            <a:srcRect/>
            <a:stretch/>
          </p:blipFill>
          <p:spPr>
            <a:xfrm>
              <a:off x="11547671" y="5883440"/>
              <a:ext cx="74502" cy="73818"/>
            </a:xfrm>
            <a:prstGeom prst="rect">
              <a:avLst/>
            </a:prstGeom>
            <a:noFill/>
            <a:ln>
              <a:noFill/>
            </a:ln>
          </p:spPr>
        </p:pic>
        <p:pic>
          <p:nvPicPr>
            <p:cNvPr id="202" name="Google Shape;202;p24"/>
            <p:cNvPicPr preferRelativeResize="0"/>
            <p:nvPr/>
          </p:nvPicPr>
          <p:blipFill rotWithShape="1">
            <a:blip r:embed="rId2">
              <a:alphaModFix/>
            </a:blip>
            <a:srcRect/>
            <a:stretch/>
          </p:blipFill>
          <p:spPr>
            <a:xfrm>
              <a:off x="11696677" y="5883440"/>
              <a:ext cx="74502" cy="73818"/>
            </a:xfrm>
            <a:prstGeom prst="rect">
              <a:avLst/>
            </a:prstGeom>
            <a:noFill/>
            <a:ln>
              <a:noFill/>
            </a:ln>
          </p:spPr>
        </p:pic>
        <p:pic>
          <p:nvPicPr>
            <p:cNvPr id="203" name="Google Shape;203;p24"/>
            <p:cNvPicPr preferRelativeResize="0"/>
            <p:nvPr/>
          </p:nvPicPr>
          <p:blipFill rotWithShape="1">
            <a:blip r:embed="rId2">
              <a:alphaModFix/>
            </a:blip>
            <a:srcRect/>
            <a:stretch/>
          </p:blipFill>
          <p:spPr>
            <a:xfrm>
              <a:off x="11845683" y="5883440"/>
              <a:ext cx="74502" cy="73818"/>
            </a:xfrm>
            <a:prstGeom prst="rect">
              <a:avLst/>
            </a:prstGeom>
            <a:noFill/>
            <a:ln>
              <a:noFill/>
            </a:ln>
          </p:spPr>
        </p:pic>
        <p:pic>
          <p:nvPicPr>
            <p:cNvPr id="204" name="Google Shape;204;p24"/>
            <p:cNvPicPr preferRelativeResize="0"/>
            <p:nvPr/>
          </p:nvPicPr>
          <p:blipFill rotWithShape="1">
            <a:blip r:embed="rId3">
              <a:alphaModFix/>
            </a:blip>
            <a:srcRect/>
            <a:stretch/>
          </p:blipFill>
          <p:spPr>
            <a:xfrm>
              <a:off x="11994688" y="5883440"/>
              <a:ext cx="74503" cy="73818"/>
            </a:xfrm>
            <a:prstGeom prst="rect">
              <a:avLst/>
            </a:prstGeom>
            <a:noFill/>
            <a:ln>
              <a:noFill/>
            </a:ln>
          </p:spPr>
        </p:pic>
        <p:pic>
          <p:nvPicPr>
            <p:cNvPr id="205" name="Google Shape;205;p24"/>
            <p:cNvPicPr preferRelativeResize="0"/>
            <p:nvPr/>
          </p:nvPicPr>
          <p:blipFill rotWithShape="1">
            <a:blip r:embed="rId2">
              <a:alphaModFix/>
            </a:blip>
            <a:srcRect/>
            <a:stretch/>
          </p:blipFill>
          <p:spPr>
            <a:xfrm>
              <a:off x="12143695" y="5883440"/>
              <a:ext cx="74503" cy="73818"/>
            </a:xfrm>
            <a:prstGeom prst="rect">
              <a:avLst/>
            </a:prstGeom>
            <a:noFill/>
            <a:ln>
              <a:noFill/>
            </a:ln>
          </p:spPr>
        </p:pic>
        <p:pic>
          <p:nvPicPr>
            <p:cNvPr id="206" name="Google Shape;206;p24"/>
            <p:cNvPicPr preferRelativeResize="0"/>
            <p:nvPr/>
          </p:nvPicPr>
          <p:blipFill rotWithShape="1">
            <a:blip r:embed="rId2">
              <a:alphaModFix/>
            </a:blip>
            <a:srcRect/>
            <a:stretch/>
          </p:blipFill>
          <p:spPr>
            <a:xfrm>
              <a:off x="12292700" y="5883440"/>
              <a:ext cx="74503" cy="73818"/>
            </a:xfrm>
            <a:prstGeom prst="rect">
              <a:avLst/>
            </a:prstGeom>
            <a:noFill/>
            <a:ln>
              <a:noFill/>
            </a:ln>
          </p:spPr>
        </p:pic>
        <p:pic>
          <p:nvPicPr>
            <p:cNvPr id="207" name="Google Shape;207;p24"/>
            <p:cNvPicPr preferRelativeResize="0"/>
            <p:nvPr/>
          </p:nvPicPr>
          <p:blipFill rotWithShape="1">
            <a:blip r:embed="rId2">
              <a:alphaModFix/>
            </a:blip>
            <a:srcRect/>
            <a:stretch/>
          </p:blipFill>
          <p:spPr>
            <a:xfrm>
              <a:off x="12441706" y="5883440"/>
              <a:ext cx="74503" cy="73818"/>
            </a:xfrm>
            <a:prstGeom prst="rect">
              <a:avLst/>
            </a:prstGeom>
            <a:noFill/>
            <a:ln>
              <a:noFill/>
            </a:ln>
          </p:spPr>
        </p:pic>
        <p:pic>
          <p:nvPicPr>
            <p:cNvPr id="208" name="Google Shape;208;p24"/>
            <p:cNvPicPr preferRelativeResize="0"/>
            <p:nvPr/>
          </p:nvPicPr>
          <p:blipFill rotWithShape="1">
            <a:blip r:embed="rId3">
              <a:alphaModFix/>
            </a:blip>
            <a:srcRect/>
            <a:stretch/>
          </p:blipFill>
          <p:spPr>
            <a:xfrm>
              <a:off x="12590712" y="5883440"/>
              <a:ext cx="74503" cy="73818"/>
            </a:xfrm>
            <a:prstGeom prst="rect">
              <a:avLst/>
            </a:prstGeom>
            <a:noFill/>
            <a:ln>
              <a:noFill/>
            </a:ln>
          </p:spPr>
        </p:pic>
        <p:pic>
          <p:nvPicPr>
            <p:cNvPr id="209" name="Google Shape;209;p24"/>
            <p:cNvPicPr preferRelativeResize="0"/>
            <p:nvPr/>
          </p:nvPicPr>
          <p:blipFill rotWithShape="1">
            <a:blip r:embed="rId2">
              <a:alphaModFix/>
            </a:blip>
            <a:srcRect/>
            <a:stretch/>
          </p:blipFill>
          <p:spPr>
            <a:xfrm>
              <a:off x="12739717" y="5883440"/>
              <a:ext cx="74503" cy="73818"/>
            </a:xfrm>
            <a:prstGeom prst="rect">
              <a:avLst/>
            </a:prstGeom>
            <a:noFill/>
            <a:ln>
              <a:noFill/>
            </a:ln>
          </p:spPr>
        </p:pic>
      </p:grpSp>
      <p:pic>
        <p:nvPicPr>
          <p:cNvPr id="210" name="Google Shape;210;p24"/>
          <p:cNvPicPr preferRelativeResize="0"/>
          <p:nvPr/>
        </p:nvPicPr>
        <p:blipFill rotWithShape="1">
          <a:blip r:embed="rId4">
            <a:alphaModFix/>
          </a:blip>
          <a:srcRect/>
          <a:stretch/>
        </p:blipFill>
        <p:spPr>
          <a:xfrm>
            <a:off x="8040774" y="4215733"/>
            <a:ext cx="648595" cy="60831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11"/>
        <p:cNvGrpSpPr/>
        <p:nvPr/>
      </p:nvGrpSpPr>
      <p:grpSpPr>
        <a:xfrm>
          <a:off x="0" y="0"/>
          <a:ext cx="0" cy="0"/>
          <a:chOff x="0" y="0"/>
          <a:chExt cx="0" cy="0"/>
        </a:xfrm>
      </p:grpSpPr>
      <p:pic>
        <p:nvPicPr>
          <p:cNvPr id="212" name="Google Shape;212;p25"/>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213" name="Google Shape;213;p25"/>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14" name="Google Shape;214;p25"/>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15"/>
        <p:cNvGrpSpPr/>
        <p:nvPr/>
      </p:nvGrpSpPr>
      <p:grpSpPr>
        <a:xfrm>
          <a:off x="0" y="0"/>
          <a:ext cx="0" cy="0"/>
          <a:chOff x="0" y="0"/>
          <a:chExt cx="0" cy="0"/>
        </a:xfrm>
      </p:grpSpPr>
      <p:pic>
        <p:nvPicPr>
          <p:cNvPr id="216" name="Google Shape;216;p26"/>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217" name="Google Shape;217;p26"/>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18" name="Google Shape;218;p26"/>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9" name="Google Shape;219;p26"/>
          <p:cNvSpPr/>
          <p:nvPr/>
        </p:nvSpPr>
        <p:spPr>
          <a:xfrm>
            <a:off x="514350" y="2254014"/>
            <a:ext cx="8115300" cy="14288"/>
          </a:xfrm>
          <a:custGeom>
            <a:avLst/>
            <a:gdLst/>
            <a:ahLst/>
            <a:cxnLst/>
            <a:rect l="l" t="t" r="r" b="b"/>
            <a:pathLst>
              <a:path w="16230600" h="28575" extrusionOk="0">
                <a:moveTo>
                  <a:pt x="16230598" y="28574"/>
                </a:moveTo>
                <a:lnTo>
                  <a:pt x="0" y="28574"/>
                </a:lnTo>
                <a:lnTo>
                  <a:pt x="0" y="0"/>
                </a:lnTo>
                <a:lnTo>
                  <a:pt x="16230598" y="0"/>
                </a:lnTo>
                <a:lnTo>
                  <a:pt x="16230598" y="28574"/>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20"/>
        <p:cNvGrpSpPr/>
        <p:nvPr/>
      </p:nvGrpSpPr>
      <p:grpSpPr>
        <a:xfrm>
          <a:off x="0" y="0"/>
          <a:ext cx="0" cy="0"/>
          <a:chOff x="0" y="0"/>
          <a:chExt cx="0" cy="0"/>
        </a:xfrm>
      </p:grpSpPr>
      <p:sp>
        <p:nvSpPr>
          <p:cNvPr id="221" name="Google Shape;221;p27"/>
          <p:cNvSpPr/>
          <p:nvPr/>
        </p:nvSpPr>
        <p:spPr>
          <a:xfrm>
            <a:off x="1358939" y="513232"/>
            <a:ext cx="3793541" cy="4098407"/>
          </a:xfrm>
          <a:prstGeom prst="rect">
            <a:avLst/>
          </a:prstGeom>
          <a:solidFill>
            <a:srgbClr val="D8D8D8"/>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222" name="Google Shape;222;p27"/>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223" name="Google Shape;223;p27"/>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24" name="Google Shape;224;p27"/>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5" name="Google Shape;225;p27"/>
          <p:cNvSpPr/>
          <p:nvPr/>
        </p:nvSpPr>
        <p:spPr>
          <a:xfrm>
            <a:off x="1073132" y="513232"/>
            <a:ext cx="14288" cy="4114800"/>
          </a:xfrm>
          <a:custGeom>
            <a:avLst/>
            <a:gdLst/>
            <a:ahLst/>
            <a:cxnLst/>
            <a:rect l="l" t="t" r="r" b="b"/>
            <a:pathLst>
              <a:path w="28575" h="8229600" extrusionOk="0">
                <a:moveTo>
                  <a:pt x="28574" y="8229599"/>
                </a:moveTo>
                <a:lnTo>
                  <a:pt x="0" y="8229599"/>
                </a:lnTo>
                <a:lnTo>
                  <a:pt x="0" y="0"/>
                </a:lnTo>
                <a:lnTo>
                  <a:pt x="28574" y="0"/>
                </a:lnTo>
                <a:lnTo>
                  <a:pt x="28574" y="8229599"/>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26"/>
        <p:cNvGrpSpPr/>
        <p:nvPr/>
      </p:nvGrpSpPr>
      <p:grpSpPr>
        <a:xfrm>
          <a:off x="0" y="0"/>
          <a:ext cx="0" cy="0"/>
          <a:chOff x="0" y="0"/>
          <a:chExt cx="0" cy="0"/>
        </a:xfrm>
      </p:grpSpPr>
      <p:sp>
        <p:nvSpPr>
          <p:cNvPr id="227" name="Google Shape;227;p28"/>
          <p:cNvSpPr/>
          <p:nvPr/>
        </p:nvSpPr>
        <p:spPr>
          <a:xfrm>
            <a:off x="4572000" y="0"/>
            <a:ext cx="4572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28" name="Google Shape;228;p28"/>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229" name="Google Shape;229;p28"/>
          <p:cNvSpPr/>
          <p:nvPr/>
        </p:nvSpPr>
        <p:spPr>
          <a:xfrm rot="5400000">
            <a:off x="3430263" y="2447925"/>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30" name="Google Shape;230;p28"/>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31"/>
        <p:cNvGrpSpPr/>
        <p:nvPr/>
      </p:nvGrpSpPr>
      <p:grpSpPr>
        <a:xfrm>
          <a:off x="0" y="0"/>
          <a:ext cx="0" cy="0"/>
          <a:chOff x="0" y="0"/>
          <a:chExt cx="0" cy="0"/>
        </a:xfrm>
      </p:grpSpPr>
      <p:sp>
        <p:nvSpPr>
          <p:cNvPr id="232" name="Google Shape;232;p29"/>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2E8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3" name="Google Shape;233;p29"/>
          <p:cNvSpPr/>
          <p:nvPr/>
        </p:nvSpPr>
        <p:spPr>
          <a:xfrm>
            <a:off x="514350" y="514350"/>
            <a:ext cx="2276475" cy="4114800"/>
          </a:xfrm>
          <a:prstGeom prst="rect">
            <a:avLst/>
          </a:prstGeom>
          <a:solidFill>
            <a:srgbClr val="BFBFBF"/>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234" name="Google Shape;234;p29"/>
          <p:cNvPicPr preferRelativeResize="0"/>
          <p:nvPr/>
        </p:nvPicPr>
        <p:blipFill rotWithShape="1">
          <a:blip r:embed="rId2">
            <a:alphaModFix/>
          </a:blip>
          <a:srcRect/>
          <a:stretch/>
        </p:blipFill>
        <p:spPr>
          <a:xfrm>
            <a:off x="8040774" y="4215733"/>
            <a:ext cx="648595" cy="608310"/>
          </a:xfrm>
          <a:prstGeom prst="rect">
            <a:avLst/>
          </a:prstGeom>
          <a:noFill/>
          <a:ln>
            <a:noFill/>
          </a:ln>
        </p:spPr>
      </p:pic>
      <p:sp>
        <p:nvSpPr>
          <p:cNvPr id="235" name="Google Shape;235;p29"/>
          <p:cNvSpPr/>
          <p:nvPr/>
        </p:nvSpPr>
        <p:spPr>
          <a:xfrm>
            <a:off x="3507653" y="3494725"/>
            <a:ext cx="3600450" cy="14288"/>
          </a:xfrm>
          <a:custGeom>
            <a:avLst/>
            <a:gdLst/>
            <a:ahLst/>
            <a:cxnLst/>
            <a:rect l="l" t="t" r="r" b="b"/>
            <a:pathLst>
              <a:path w="7200900" h="28575" extrusionOk="0">
                <a:moveTo>
                  <a:pt x="7200899" y="28574"/>
                </a:moveTo>
                <a:lnTo>
                  <a:pt x="0" y="28574"/>
                </a:lnTo>
                <a:lnTo>
                  <a:pt x="0" y="0"/>
                </a:lnTo>
                <a:lnTo>
                  <a:pt x="7200899" y="0"/>
                </a:lnTo>
                <a:lnTo>
                  <a:pt x="7200899" y="28574"/>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6" name="Google Shape;236;p29"/>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0"/>
          <p:cNvSpPr txBox="1"/>
          <p:nvPr/>
        </p:nvSpPr>
        <p:spPr>
          <a:xfrm>
            <a:off x="323450" y="3385850"/>
            <a:ext cx="8469000" cy="974700"/>
          </a:xfrm>
          <a:prstGeom prst="rect">
            <a:avLst/>
          </a:prstGeom>
          <a:noFill/>
          <a:ln>
            <a:noFill/>
          </a:ln>
        </p:spPr>
        <p:txBody>
          <a:bodyPr spcFirstLastPara="1" wrap="square" lIns="0" tIns="84150" rIns="0" bIns="0" anchor="t" anchorCtr="0">
            <a:noAutofit/>
          </a:bodyPr>
          <a:lstStyle/>
          <a:p>
            <a:pPr marL="12700" marR="0" lvl="0" indent="0" algn="l" rtl="0">
              <a:lnSpc>
                <a:spcPct val="109000"/>
              </a:lnSpc>
              <a:spcBef>
                <a:spcPts val="0"/>
              </a:spcBef>
              <a:spcAft>
                <a:spcPts val="0"/>
              </a:spcAft>
              <a:buNone/>
            </a:pPr>
            <a:r>
              <a:rPr lang="en" sz="2900">
                <a:solidFill>
                  <a:srgbClr val="0C234B"/>
                </a:solidFill>
                <a:latin typeface="Times New Roman"/>
                <a:ea typeface="Times New Roman"/>
                <a:cs typeface="Times New Roman"/>
                <a:sym typeface="Times New Roman"/>
              </a:rPr>
              <a:t>Galaxy Evolution: Investigating Paths of Reddening through Machine Learning Models</a:t>
            </a:r>
            <a:endParaRPr sz="2900">
              <a:solidFill>
                <a:srgbClr val="0C234B"/>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None/>
            </a:pPr>
            <a:r>
              <a:rPr lang="en" sz="2200">
                <a:solidFill>
                  <a:srgbClr val="0C234B"/>
                </a:solidFill>
                <a:latin typeface="Calibri"/>
                <a:ea typeface="Calibri"/>
                <a:cs typeface="Calibri"/>
                <a:sym typeface="Calibri"/>
              </a:rPr>
              <a:t>Isabella Olin</a:t>
            </a:r>
            <a:endParaRPr sz="2200">
              <a:solidFill>
                <a:srgbClr val="0C234B"/>
              </a:solidFill>
              <a:latin typeface="Calibri"/>
              <a:ea typeface="Calibri"/>
              <a:cs typeface="Calibri"/>
              <a:sym typeface="Calibri"/>
            </a:endParaRPr>
          </a:p>
          <a:p>
            <a:pPr marL="12700" marR="0" lvl="0" indent="0" algn="l" rtl="0">
              <a:lnSpc>
                <a:spcPct val="100000"/>
              </a:lnSpc>
              <a:spcBef>
                <a:spcPts val="0"/>
              </a:spcBef>
              <a:spcAft>
                <a:spcPts val="0"/>
              </a:spcAft>
              <a:buNone/>
            </a:pPr>
            <a:r>
              <a:rPr lang="en" sz="2000">
                <a:solidFill>
                  <a:srgbClr val="0C234B"/>
                </a:solidFill>
                <a:latin typeface="Calibri"/>
                <a:ea typeface="Calibri"/>
                <a:cs typeface="Calibri"/>
                <a:sym typeface="Calibri"/>
              </a:rPr>
              <a:t>Advisor, Stephanie Juneau</a:t>
            </a:r>
            <a:endParaRPr sz="2000">
              <a:solidFill>
                <a:srgbClr val="0C234B"/>
              </a:solidFill>
              <a:latin typeface="Calibri"/>
              <a:ea typeface="Calibri"/>
              <a:cs typeface="Calibri"/>
              <a:sym typeface="Calibri"/>
            </a:endParaRPr>
          </a:p>
        </p:txBody>
      </p:sp>
      <p:sp>
        <p:nvSpPr>
          <p:cNvPr id="243" name="Google Shape;243;p30"/>
          <p:cNvSpPr txBox="1"/>
          <p:nvPr/>
        </p:nvSpPr>
        <p:spPr>
          <a:xfrm>
            <a:off x="7943850" y="4917793"/>
            <a:ext cx="1805700" cy="144900"/>
          </a:xfrm>
          <a:prstGeom prst="rect">
            <a:avLst/>
          </a:prstGeom>
          <a:noFill/>
          <a:ln>
            <a:noFill/>
          </a:ln>
        </p:spPr>
        <p:txBody>
          <a:bodyPr spcFirstLastPara="1" wrap="square" lIns="0" tIns="6350" rIns="0" bIns="0" anchor="t" anchorCtr="0">
            <a:noAutofit/>
          </a:bodyPr>
          <a:lstStyle/>
          <a:p>
            <a:pPr marL="12700" marR="0" lvl="0" indent="0" algn="l" rtl="0">
              <a:lnSpc>
                <a:spcPct val="100000"/>
              </a:lnSpc>
              <a:spcBef>
                <a:spcPts val="0"/>
              </a:spcBef>
              <a:spcAft>
                <a:spcPts val="0"/>
              </a:spcAft>
              <a:buNone/>
            </a:pPr>
            <a:r>
              <a:rPr lang="en" sz="900" b="1">
                <a:solidFill>
                  <a:srgbClr val="0C234A"/>
                </a:solidFill>
                <a:latin typeface="Calibri"/>
                <a:ea typeface="Calibri"/>
                <a:cs typeface="Calibri"/>
                <a:sym typeface="Calibri"/>
              </a:rPr>
              <a:t>DATE: 04/19/2025</a:t>
            </a:r>
            <a:endParaRPr sz="900" b="1">
              <a:solidFill>
                <a:schemeClr val="dk1"/>
              </a:solidFill>
              <a:latin typeface="Calibri"/>
              <a:ea typeface="Calibri"/>
              <a:cs typeface="Calibri"/>
              <a:sym typeface="Calibri"/>
            </a:endParaRPr>
          </a:p>
        </p:txBody>
      </p:sp>
      <p:sp>
        <p:nvSpPr>
          <p:cNvPr id="244" name="Google Shape;244;p30"/>
          <p:cNvSpPr/>
          <p:nvPr/>
        </p:nvSpPr>
        <p:spPr>
          <a:xfrm>
            <a:off x="3430263" y="4917799"/>
            <a:ext cx="2307398" cy="247650"/>
          </a:xfrm>
          <a:prstGeom prst="rect">
            <a:avLst/>
          </a:prstGeom>
          <a:solidFill>
            <a:srgbClr val="AB052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pic>
        <p:nvPicPr>
          <p:cNvPr id="245" name="Google Shape;245;p30"/>
          <p:cNvPicPr preferRelativeResize="0"/>
          <p:nvPr/>
        </p:nvPicPr>
        <p:blipFill rotWithShape="1">
          <a:blip r:embed="rId3">
            <a:alphaModFix/>
          </a:blip>
          <a:srcRect t="39853"/>
          <a:stretch/>
        </p:blipFill>
        <p:spPr>
          <a:xfrm>
            <a:off x="0" y="0"/>
            <a:ext cx="9144000" cy="3335701"/>
          </a:xfrm>
          <a:prstGeom prst="rect">
            <a:avLst/>
          </a:prstGeom>
          <a:noFill/>
          <a:ln>
            <a:noFill/>
          </a:ln>
        </p:spPr>
      </p:pic>
      <p:pic>
        <p:nvPicPr>
          <p:cNvPr id="246" name="Google Shape;246;p30"/>
          <p:cNvPicPr preferRelativeResize="0"/>
          <p:nvPr/>
        </p:nvPicPr>
        <p:blipFill rotWithShape="1">
          <a:blip r:embed="rId4">
            <a:alphaModFix/>
          </a:blip>
          <a:srcRect t="24241" b="14121"/>
          <a:stretch/>
        </p:blipFill>
        <p:spPr>
          <a:xfrm>
            <a:off x="0" y="0"/>
            <a:ext cx="9144000" cy="3335700"/>
          </a:xfrm>
          <a:prstGeom prst="rect">
            <a:avLst/>
          </a:prstGeom>
          <a:noFill/>
          <a:ln>
            <a:noFill/>
          </a:ln>
        </p:spPr>
      </p:pic>
      <p:pic>
        <p:nvPicPr>
          <p:cNvPr id="247" name="Google Shape;247;p30"/>
          <p:cNvPicPr preferRelativeResize="0"/>
          <p:nvPr/>
        </p:nvPicPr>
        <p:blipFill>
          <a:blip r:embed="rId5">
            <a:alphaModFix/>
          </a:blip>
          <a:stretch>
            <a:fillRect/>
          </a:stretch>
        </p:blipFill>
        <p:spPr>
          <a:xfrm>
            <a:off x="5819800" y="4267975"/>
            <a:ext cx="1528350" cy="794725"/>
          </a:xfrm>
          <a:prstGeom prst="rect">
            <a:avLst/>
          </a:prstGeom>
          <a:noFill/>
          <a:ln>
            <a:noFill/>
          </a:ln>
        </p:spPr>
      </p:pic>
      <p:pic>
        <p:nvPicPr>
          <p:cNvPr id="248" name="Google Shape;248;p30"/>
          <p:cNvPicPr preferRelativeResize="0"/>
          <p:nvPr/>
        </p:nvPicPr>
        <p:blipFill>
          <a:blip r:embed="rId6">
            <a:alphaModFix/>
          </a:blip>
          <a:stretch>
            <a:fillRect/>
          </a:stretch>
        </p:blipFill>
        <p:spPr>
          <a:xfrm>
            <a:off x="7348150" y="4178001"/>
            <a:ext cx="571615" cy="884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9"/>
          <p:cNvSpPr txBox="1">
            <a:spLocks noGrp="1"/>
          </p:cNvSpPr>
          <p:nvPr>
            <p:ph type="title"/>
          </p:nvPr>
        </p:nvSpPr>
        <p:spPr>
          <a:xfrm>
            <a:off x="630050" y="1035050"/>
            <a:ext cx="7341900" cy="834600"/>
          </a:xfrm>
          <a:prstGeom prst="rect">
            <a:avLst/>
          </a:prstGeom>
          <a:noFill/>
          <a:ln>
            <a:noFill/>
          </a:ln>
        </p:spPr>
        <p:txBody>
          <a:bodyPr spcFirstLastPara="1" wrap="square" lIns="0" tIns="75575" rIns="0" bIns="0" anchor="t" anchorCtr="0">
            <a:noAutofit/>
          </a:bodyPr>
          <a:lstStyle/>
          <a:p>
            <a:pPr marL="12700" marR="0" lvl="0" indent="0" algn="l" rtl="0">
              <a:lnSpc>
                <a:spcPct val="118295"/>
              </a:lnSpc>
              <a:spcBef>
                <a:spcPts val="0"/>
              </a:spcBef>
              <a:spcAft>
                <a:spcPts val="0"/>
              </a:spcAft>
              <a:buNone/>
            </a:pPr>
            <a:r>
              <a:rPr lang="en" sz="3500">
                <a:solidFill>
                  <a:srgbClr val="0C234B"/>
                </a:solidFill>
                <a:latin typeface="Times New Roman"/>
                <a:ea typeface="Times New Roman"/>
                <a:cs typeface="Times New Roman"/>
                <a:sym typeface="Times New Roman"/>
              </a:rPr>
              <a:t>Visual Analysis: Color Images</a:t>
            </a:r>
            <a:endParaRPr sz="3500" b="0" i="0" u="none" strike="noStrike" cap="none">
              <a:solidFill>
                <a:srgbClr val="0C234B"/>
              </a:solidFill>
              <a:latin typeface="Times New Roman"/>
              <a:ea typeface="Times New Roman"/>
              <a:cs typeface="Times New Roman"/>
              <a:sym typeface="Times New Roman"/>
            </a:endParaRPr>
          </a:p>
        </p:txBody>
      </p:sp>
      <p:sp>
        <p:nvSpPr>
          <p:cNvPr id="344" name="Google Shape;344;p39"/>
          <p:cNvSpPr/>
          <p:nvPr/>
        </p:nvSpPr>
        <p:spPr>
          <a:xfrm>
            <a:off x="7906675" y="4098525"/>
            <a:ext cx="943200" cy="850800"/>
          </a:xfrm>
          <a:prstGeom prst="rect">
            <a:avLst/>
          </a:prstGeom>
          <a:solidFill>
            <a:srgbClr val="E2E8EB"/>
          </a:solidFill>
          <a:ln w="9525" cap="flat" cmpd="sng">
            <a:solidFill>
              <a:srgbClr val="E2E8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0"/>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0" name="Google Shape;350;p40"/>
          <p:cNvSpPr/>
          <p:nvPr/>
        </p:nvSpPr>
        <p:spPr>
          <a:xfrm>
            <a:off x="841525" y="399500"/>
            <a:ext cx="462300" cy="428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1" name="Google Shape;351;p40"/>
          <p:cNvSpPr txBox="1"/>
          <p:nvPr/>
        </p:nvSpPr>
        <p:spPr>
          <a:xfrm>
            <a:off x="2914"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latin typeface="Times New Roman"/>
                <a:ea typeface="Times New Roman"/>
                <a:cs typeface="Times New Roman"/>
                <a:sym typeface="Times New Roman"/>
              </a:rPr>
              <a:t>8</a:t>
            </a:r>
            <a:endParaRPr sz="1600" dirty="0">
              <a:solidFill>
                <a:schemeClr val="lt1"/>
              </a:solidFill>
              <a:latin typeface="Times New Roman"/>
              <a:ea typeface="Times New Roman"/>
              <a:cs typeface="Times New Roman"/>
              <a:sym typeface="Times New Roman"/>
            </a:endParaRPr>
          </a:p>
        </p:txBody>
      </p:sp>
      <p:pic>
        <p:nvPicPr>
          <p:cNvPr id="352" name="Google Shape;352;p40" title="Screenshot 2025-03-25 113805.png"/>
          <p:cNvPicPr preferRelativeResize="0"/>
          <p:nvPr/>
        </p:nvPicPr>
        <p:blipFill rotWithShape="1">
          <a:blip r:embed="rId3">
            <a:alphaModFix/>
          </a:blip>
          <a:srcRect l="689" t="1110" r="50024" b="1480"/>
          <a:stretch/>
        </p:blipFill>
        <p:spPr>
          <a:xfrm>
            <a:off x="779435" y="1083525"/>
            <a:ext cx="3277467" cy="3551951"/>
          </a:xfrm>
          <a:prstGeom prst="rect">
            <a:avLst/>
          </a:prstGeom>
          <a:noFill/>
          <a:ln>
            <a:noFill/>
          </a:ln>
        </p:spPr>
      </p:pic>
      <p:pic>
        <p:nvPicPr>
          <p:cNvPr id="353" name="Google Shape;353;p40" title="Screenshot 2025-03-07 145614.png"/>
          <p:cNvPicPr preferRelativeResize="0"/>
          <p:nvPr/>
        </p:nvPicPr>
        <p:blipFill rotWithShape="1">
          <a:blip r:embed="rId4">
            <a:alphaModFix/>
          </a:blip>
          <a:srcRect l="662" t="1838" r="49918" b="1383"/>
          <a:stretch/>
        </p:blipFill>
        <p:spPr>
          <a:xfrm>
            <a:off x="5091925" y="1083525"/>
            <a:ext cx="3296749" cy="3551949"/>
          </a:xfrm>
          <a:prstGeom prst="rect">
            <a:avLst/>
          </a:prstGeom>
          <a:noFill/>
          <a:ln>
            <a:noFill/>
          </a:ln>
        </p:spPr>
      </p:pic>
      <p:sp>
        <p:nvSpPr>
          <p:cNvPr id="354" name="Google Shape;354;p40"/>
          <p:cNvSpPr txBox="1"/>
          <p:nvPr/>
        </p:nvSpPr>
        <p:spPr>
          <a:xfrm>
            <a:off x="1063250" y="221613"/>
            <a:ext cx="2853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latin typeface="Calibri"/>
                <a:ea typeface="Calibri"/>
                <a:cs typeface="Calibri"/>
                <a:sym typeface="Calibri"/>
              </a:rPr>
              <a:t>Outlier Passive Galaxies</a:t>
            </a:r>
            <a:endParaRPr sz="2200">
              <a:latin typeface="Calibri"/>
              <a:ea typeface="Calibri"/>
              <a:cs typeface="Calibri"/>
              <a:sym typeface="Calibri"/>
            </a:endParaRPr>
          </a:p>
        </p:txBody>
      </p:sp>
      <p:sp>
        <p:nvSpPr>
          <p:cNvPr id="355" name="Google Shape;355;p40"/>
          <p:cNvSpPr txBox="1"/>
          <p:nvPr/>
        </p:nvSpPr>
        <p:spPr>
          <a:xfrm>
            <a:off x="5313650" y="221613"/>
            <a:ext cx="2853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latin typeface="Calibri"/>
                <a:ea typeface="Calibri"/>
                <a:cs typeface="Calibri"/>
                <a:sym typeface="Calibri"/>
              </a:rPr>
              <a:t>Control Passive Galaxies</a:t>
            </a:r>
            <a:endParaRPr sz="2200">
              <a:latin typeface="Calibri"/>
              <a:ea typeface="Calibri"/>
              <a:cs typeface="Calibri"/>
              <a:sym typeface="Calibri"/>
            </a:endParaRPr>
          </a:p>
        </p:txBody>
      </p:sp>
      <p:sp>
        <p:nvSpPr>
          <p:cNvPr id="356" name="Google Shape;356;p40"/>
          <p:cNvSpPr txBox="1"/>
          <p:nvPr/>
        </p:nvSpPr>
        <p:spPr>
          <a:xfrm>
            <a:off x="76200" y="4922393"/>
            <a:ext cx="1805700" cy="1449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900">
                <a:solidFill>
                  <a:schemeClr val="dk1"/>
                </a:solidFill>
              </a:rPr>
              <a:t>Legacy Survey DR9 (LS Viewer)</a:t>
            </a:r>
            <a:endParaRPr sz="9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1"/>
          <p:cNvSpPr txBox="1">
            <a:spLocks noGrp="1"/>
          </p:cNvSpPr>
          <p:nvPr>
            <p:ph type="title"/>
          </p:nvPr>
        </p:nvSpPr>
        <p:spPr>
          <a:xfrm>
            <a:off x="630050" y="1438250"/>
            <a:ext cx="7341900" cy="834600"/>
          </a:xfrm>
          <a:prstGeom prst="rect">
            <a:avLst/>
          </a:prstGeom>
          <a:noFill/>
          <a:ln>
            <a:noFill/>
          </a:ln>
        </p:spPr>
        <p:txBody>
          <a:bodyPr spcFirstLastPara="1" wrap="square" lIns="0" tIns="75575" rIns="0" bIns="0" anchor="t" anchorCtr="0">
            <a:noAutofit/>
          </a:bodyPr>
          <a:lstStyle/>
          <a:p>
            <a:pPr marL="12700" marR="0" lvl="0" indent="0" algn="l" rtl="0">
              <a:lnSpc>
                <a:spcPct val="118295"/>
              </a:lnSpc>
              <a:spcBef>
                <a:spcPts val="0"/>
              </a:spcBef>
              <a:spcAft>
                <a:spcPts val="0"/>
              </a:spcAft>
              <a:buNone/>
            </a:pPr>
            <a:r>
              <a:rPr lang="en" sz="3500">
                <a:solidFill>
                  <a:srgbClr val="0C234B"/>
                </a:solidFill>
                <a:latin typeface="Times New Roman"/>
                <a:ea typeface="Times New Roman"/>
                <a:cs typeface="Times New Roman"/>
                <a:sym typeface="Times New Roman"/>
              </a:rPr>
              <a:t>Spectra and results</a:t>
            </a:r>
            <a:endParaRPr sz="3500" b="0" i="0" u="none" strike="noStrike" cap="none">
              <a:solidFill>
                <a:srgbClr val="0C234B"/>
              </a:solidFill>
              <a:latin typeface="Times New Roman"/>
              <a:ea typeface="Times New Roman"/>
              <a:cs typeface="Times New Roman"/>
              <a:sym typeface="Times New Roman"/>
            </a:endParaRPr>
          </a:p>
        </p:txBody>
      </p:sp>
      <p:sp>
        <p:nvSpPr>
          <p:cNvPr id="362" name="Google Shape;362;p41"/>
          <p:cNvSpPr/>
          <p:nvPr/>
        </p:nvSpPr>
        <p:spPr>
          <a:xfrm>
            <a:off x="7906675" y="4098525"/>
            <a:ext cx="943200" cy="850800"/>
          </a:xfrm>
          <a:prstGeom prst="rect">
            <a:avLst/>
          </a:prstGeom>
          <a:solidFill>
            <a:srgbClr val="E2E8EB"/>
          </a:solidFill>
          <a:ln w="9525" cap="flat" cmpd="sng">
            <a:solidFill>
              <a:srgbClr val="E2E8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3" name="Google Shape;363;p41"/>
          <p:cNvSpPr txBox="1">
            <a:spLocks noGrp="1"/>
          </p:cNvSpPr>
          <p:nvPr>
            <p:ph type="title" idx="2"/>
          </p:nvPr>
        </p:nvSpPr>
        <p:spPr>
          <a:xfrm>
            <a:off x="630050" y="2272850"/>
            <a:ext cx="7341900" cy="1397100"/>
          </a:xfrm>
          <a:prstGeom prst="rect">
            <a:avLst/>
          </a:prstGeom>
          <a:noFill/>
          <a:ln>
            <a:noFill/>
          </a:ln>
        </p:spPr>
        <p:txBody>
          <a:bodyPr spcFirstLastPara="1" wrap="square" lIns="0" tIns="75575" rIns="0" bIns="0" anchor="t" anchorCtr="0">
            <a:noAutofit/>
          </a:bodyPr>
          <a:lstStyle/>
          <a:p>
            <a:pPr marL="12700" marR="0" lvl="0" indent="0" algn="l" rtl="0">
              <a:lnSpc>
                <a:spcPct val="118295"/>
              </a:lnSpc>
              <a:spcBef>
                <a:spcPts val="0"/>
              </a:spcBef>
              <a:spcAft>
                <a:spcPts val="0"/>
              </a:spcAft>
              <a:buNone/>
            </a:pPr>
            <a:r>
              <a:rPr lang="en" sz="2400">
                <a:solidFill>
                  <a:srgbClr val="0C234B"/>
                </a:solidFill>
                <a:latin typeface="Times New Roman"/>
                <a:ea typeface="Times New Roman"/>
                <a:cs typeface="Times New Roman"/>
                <a:sym typeface="Times New Roman"/>
              </a:rPr>
              <a:t>We combine 1300 outlier spectra and 2086 control spectra to achieve a higher signal-to-noise ratio and average properties in each group</a:t>
            </a:r>
            <a:endParaRPr sz="2400" b="0" i="0" u="none" strike="noStrike" cap="none">
              <a:solidFill>
                <a:srgbClr val="0C234B"/>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2"/>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9" name="Google Shape;369;p42"/>
          <p:cNvSpPr/>
          <p:nvPr/>
        </p:nvSpPr>
        <p:spPr>
          <a:xfrm>
            <a:off x="397875" y="2071375"/>
            <a:ext cx="8367600" cy="33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0" name="Google Shape;370;p42"/>
          <p:cNvSpPr txBox="1"/>
          <p:nvPr/>
        </p:nvSpPr>
        <p:spPr>
          <a:xfrm>
            <a:off x="3145350" y="2343138"/>
            <a:ext cx="285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latin typeface="Times New Roman"/>
                <a:ea typeface="Times New Roman"/>
                <a:cs typeface="Times New Roman"/>
                <a:sym typeface="Times New Roman"/>
              </a:rPr>
              <a:t>Emission Lines</a:t>
            </a:r>
            <a:endParaRPr sz="2200">
              <a:latin typeface="Times New Roman"/>
              <a:ea typeface="Times New Roman"/>
              <a:cs typeface="Times New Roman"/>
              <a:sym typeface="Times New Roman"/>
            </a:endParaRPr>
          </a:p>
        </p:txBody>
      </p:sp>
      <p:pic>
        <p:nvPicPr>
          <p:cNvPr id="371" name="Google Shape;371;p42"/>
          <p:cNvPicPr preferRelativeResize="0"/>
          <p:nvPr/>
        </p:nvPicPr>
        <p:blipFill>
          <a:blip r:embed="rId3">
            <a:alphaModFix/>
          </a:blip>
          <a:stretch>
            <a:fillRect/>
          </a:stretch>
        </p:blipFill>
        <p:spPr>
          <a:xfrm>
            <a:off x="8422504" y="0"/>
            <a:ext cx="721499" cy="1044975"/>
          </a:xfrm>
          <a:prstGeom prst="rect">
            <a:avLst/>
          </a:prstGeom>
          <a:noFill/>
          <a:ln>
            <a:noFill/>
          </a:ln>
        </p:spPr>
      </p:pic>
      <p:sp>
        <p:nvSpPr>
          <p:cNvPr id="372" name="Google Shape;372;p42"/>
          <p:cNvSpPr txBox="1"/>
          <p:nvPr/>
        </p:nvSpPr>
        <p:spPr>
          <a:xfrm>
            <a:off x="37004" y="367700"/>
            <a:ext cx="176356"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dirty="0">
                <a:solidFill>
                  <a:schemeClr val="lt1"/>
                </a:solidFill>
                <a:latin typeface="Times New Roman"/>
                <a:ea typeface="Times New Roman"/>
                <a:cs typeface="Times New Roman"/>
                <a:sym typeface="Times New Roman"/>
              </a:rPr>
              <a:t>9</a:t>
            </a:r>
            <a:endParaRPr sz="1500" dirty="0">
              <a:solidFill>
                <a:schemeClr val="lt1"/>
              </a:solidFill>
              <a:latin typeface="Times New Roman"/>
              <a:ea typeface="Times New Roman"/>
              <a:cs typeface="Times New Roman"/>
              <a:sym typeface="Times New Roman"/>
            </a:endParaRPr>
          </a:p>
        </p:txBody>
      </p:sp>
      <p:sp>
        <p:nvSpPr>
          <p:cNvPr id="373" name="Google Shape;373;p42"/>
          <p:cNvSpPr txBox="1"/>
          <p:nvPr/>
        </p:nvSpPr>
        <p:spPr>
          <a:xfrm>
            <a:off x="3145325" y="5188"/>
            <a:ext cx="285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latin typeface="Times New Roman"/>
                <a:ea typeface="Times New Roman"/>
                <a:cs typeface="Times New Roman"/>
                <a:sym typeface="Times New Roman"/>
              </a:rPr>
              <a:t>Continuum</a:t>
            </a:r>
            <a:endParaRPr sz="2200">
              <a:latin typeface="Times New Roman"/>
              <a:ea typeface="Times New Roman"/>
              <a:cs typeface="Times New Roman"/>
              <a:sym typeface="Times New Roman"/>
            </a:endParaRPr>
          </a:p>
        </p:txBody>
      </p:sp>
      <p:cxnSp>
        <p:nvCxnSpPr>
          <p:cNvPr id="374" name="Google Shape;374;p42"/>
          <p:cNvCxnSpPr/>
          <p:nvPr/>
        </p:nvCxnSpPr>
        <p:spPr>
          <a:xfrm>
            <a:off x="505800" y="2396425"/>
            <a:ext cx="8132400" cy="0"/>
          </a:xfrm>
          <a:prstGeom prst="straightConnector1">
            <a:avLst/>
          </a:prstGeom>
          <a:noFill/>
          <a:ln w="19050" cap="flat" cmpd="sng">
            <a:solidFill>
              <a:srgbClr val="AB0420"/>
            </a:solidFill>
            <a:prstDash val="solid"/>
            <a:round/>
            <a:headEnd type="none" w="med" len="med"/>
            <a:tailEnd type="none" w="med" len="med"/>
          </a:ln>
        </p:spPr>
      </p:cxnSp>
      <p:pic>
        <p:nvPicPr>
          <p:cNvPr id="375" name="Google Shape;375;p42"/>
          <p:cNvPicPr preferRelativeResize="0"/>
          <p:nvPr/>
        </p:nvPicPr>
        <p:blipFill>
          <a:blip r:embed="rId4">
            <a:alphaModFix/>
          </a:blip>
          <a:stretch>
            <a:fillRect/>
          </a:stretch>
        </p:blipFill>
        <p:spPr>
          <a:xfrm>
            <a:off x="1763925" y="452200"/>
            <a:ext cx="5616100" cy="1834450"/>
          </a:xfrm>
          <a:prstGeom prst="rect">
            <a:avLst/>
          </a:prstGeom>
          <a:noFill/>
          <a:ln>
            <a:noFill/>
          </a:ln>
        </p:spPr>
      </p:pic>
      <p:pic>
        <p:nvPicPr>
          <p:cNvPr id="376" name="Google Shape;376;p42"/>
          <p:cNvPicPr preferRelativeResize="0"/>
          <p:nvPr/>
        </p:nvPicPr>
        <p:blipFill>
          <a:blip r:embed="rId5">
            <a:alphaModFix/>
          </a:blip>
          <a:stretch>
            <a:fillRect/>
          </a:stretch>
        </p:blipFill>
        <p:spPr>
          <a:xfrm>
            <a:off x="1187200" y="2809200"/>
            <a:ext cx="6792940" cy="2001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3"/>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2" name="Google Shape;382;p43"/>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3" name="Google Shape;383;p43"/>
          <p:cNvSpPr txBox="1"/>
          <p:nvPr/>
        </p:nvSpPr>
        <p:spPr>
          <a:xfrm>
            <a:off x="446225" y="675975"/>
            <a:ext cx="4646100" cy="406500"/>
          </a:xfrm>
          <a:prstGeom prst="rect">
            <a:avLst/>
          </a:prstGeom>
          <a:noFill/>
          <a:ln>
            <a:noFill/>
          </a:ln>
        </p:spPr>
        <p:txBody>
          <a:bodyPr spcFirstLastPara="1" wrap="square" lIns="0" tIns="6975" rIns="0" bIns="0" anchor="t" anchorCtr="0">
            <a:noAutofit/>
          </a:bodyPr>
          <a:lstStyle/>
          <a:p>
            <a:pPr marL="0" marR="0" lvl="0" indent="0" algn="l" rtl="0">
              <a:spcBef>
                <a:spcPts val="0"/>
              </a:spcBef>
              <a:spcAft>
                <a:spcPts val="0"/>
              </a:spcAft>
              <a:buNone/>
            </a:pPr>
            <a:r>
              <a:rPr lang="en" sz="2200">
                <a:solidFill>
                  <a:srgbClr val="0C234B"/>
                </a:solidFill>
                <a:latin typeface="Times New Roman"/>
                <a:ea typeface="Times New Roman"/>
                <a:cs typeface="Times New Roman"/>
                <a:sym typeface="Times New Roman"/>
              </a:rPr>
              <a:t>Next Steps And Conclusion</a:t>
            </a:r>
            <a:endParaRPr sz="2200" b="0" i="0">
              <a:solidFill>
                <a:srgbClr val="0C234B"/>
              </a:solidFill>
              <a:latin typeface="Times New Roman"/>
              <a:ea typeface="Times New Roman"/>
              <a:cs typeface="Times New Roman"/>
              <a:sym typeface="Times New Roman"/>
            </a:endParaRPr>
          </a:p>
        </p:txBody>
      </p:sp>
      <p:sp>
        <p:nvSpPr>
          <p:cNvPr id="384" name="Google Shape;384;p43"/>
          <p:cNvSpPr txBox="1"/>
          <p:nvPr/>
        </p:nvSpPr>
        <p:spPr>
          <a:xfrm>
            <a:off x="446225" y="1082475"/>
            <a:ext cx="3840000" cy="3549600"/>
          </a:xfrm>
          <a:prstGeom prst="rect">
            <a:avLst/>
          </a:prstGeom>
          <a:noFill/>
          <a:ln>
            <a:noFill/>
          </a:ln>
        </p:spPr>
        <p:txBody>
          <a:bodyPr spcFirstLastPara="1" wrap="square" lIns="0" tIns="6675" rIns="0" bIns="0" anchor="t" anchorCtr="0">
            <a:noAutofit/>
          </a:bodyPr>
          <a:lstStyle/>
          <a:p>
            <a:pPr marL="457200" marR="0" lvl="0" indent="-355600" algn="l" rtl="0">
              <a:spcBef>
                <a:spcPts val="0"/>
              </a:spcBef>
              <a:spcAft>
                <a:spcPts val="0"/>
              </a:spcAft>
              <a:buClr>
                <a:srgbClr val="0C234B"/>
              </a:buClr>
              <a:buSzPts val="2000"/>
              <a:buFont typeface="Calibri"/>
              <a:buChar char="●"/>
            </a:pPr>
            <a:r>
              <a:rPr lang="en" sz="2000">
                <a:solidFill>
                  <a:srgbClr val="0C234B"/>
                </a:solidFill>
                <a:latin typeface="Calibri"/>
                <a:ea typeface="Calibri"/>
                <a:cs typeface="Calibri"/>
                <a:sym typeface="Calibri"/>
              </a:rPr>
              <a:t>In progress: interpreting fitted stellar models to infer properties of the galaxies’ stellar populations</a:t>
            </a:r>
            <a:endParaRPr sz="2000">
              <a:solidFill>
                <a:srgbClr val="0C234B"/>
              </a:solidFill>
              <a:latin typeface="Calibri"/>
              <a:ea typeface="Calibri"/>
              <a:cs typeface="Calibri"/>
              <a:sym typeface="Calibri"/>
            </a:endParaRPr>
          </a:p>
          <a:p>
            <a:pPr marL="457200" marR="0" lvl="0" indent="-355600" algn="l" rtl="0">
              <a:spcBef>
                <a:spcPts val="1000"/>
              </a:spcBef>
              <a:spcAft>
                <a:spcPts val="1000"/>
              </a:spcAft>
              <a:buClr>
                <a:srgbClr val="0C234B"/>
              </a:buClr>
              <a:buSzPts val="2000"/>
              <a:buFont typeface="Calibri"/>
              <a:buChar char="●"/>
            </a:pPr>
            <a:r>
              <a:rPr lang="en" sz="2000">
                <a:solidFill>
                  <a:srgbClr val="0C234B"/>
                </a:solidFill>
                <a:latin typeface="Calibri"/>
                <a:ea typeface="Calibri"/>
                <a:cs typeface="Calibri"/>
                <a:sym typeface="Calibri"/>
              </a:rPr>
              <a:t>Conclusion: These outliers are mostly reddened because they are seen edge-on and dusty. They have higher star formation than the surrounding passive galaxies</a:t>
            </a:r>
            <a:endParaRPr sz="2000">
              <a:solidFill>
                <a:srgbClr val="0C234B"/>
              </a:solidFill>
              <a:latin typeface="Calibri"/>
              <a:ea typeface="Calibri"/>
              <a:cs typeface="Calibri"/>
              <a:sym typeface="Calibri"/>
            </a:endParaRPr>
          </a:p>
        </p:txBody>
      </p:sp>
      <p:sp>
        <p:nvSpPr>
          <p:cNvPr id="385" name="Google Shape;385;p43"/>
          <p:cNvSpPr txBox="1"/>
          <p:nvPr/>
        </p:nvSpPr>
        <p:spPr>
          <a:xfrm>
            <a:off x="-145400" y="363900"/>
            <a:ext cx="495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latin typeface="Times New Roman"/>
                <a:ea typeface="Times New Roman"/>
                <a:cs typeface="Times New Roman"/>
                <a:sym typeface="Times New Roman"/>
              </a:rPr>
              <a:t>10</a:t>
            </a:r>
            <a:endParaRPr sz="1600">
              <a:solidFill>
                <a:schemeClr val="lt1"/>
              </a:solidFill>
              <a:latin typeface="Times New Roman"/>
              <a:ea typeface="Times New Roman"/>
              <a:cs typeface="Times New Roman"/>
              <a:sym typeface="Times New Roman"/>
            </a:endParaRPr>
          </a:p>
        </p:txBody>
      </p:sp>
      <p:pic>
        <p:nvPicPr>
          <p:cNvPr id="386" name="Google Shape;386;p43" title="Screenshot 2025-04-07 112908.png"/>
          <p:cNvPicPr preferRelativeResize="0"/>
          <p:nvPr/>
        </p:nvPicPr>
        <p:blipFill>
          <a:blip r:embed="rId3">
            <a:alphaModFix/>
          </a:blip>
          <a:stretch>
            <a:fillRect/>
          </a:stretch>
        </p:blipFill>
        <p:spPr>
          <a:xfrm>
            <a:off x="4385001" y="369900"/>
            <a:ext cx="4548524" cy="1640124"/>
          </a:xfrm>
          <a:prstGeom prst="rect">
            <a:avLst/>
          </a:prstGeom>
          <a:noFill/>
          <a:ln>
            <a:noFill/>
          </a:ln>
        </p:spPr>
      </p:pic>
      <p:pic>
        <p:nvPicPr>
          <p:cNvPr id="387" name="Google Shape;387;p43" title="Screenshot 2025-04-07 113344.png"/>
          <p:cNvPicPr preferRelativeResize="0"/>
          <p:nvPr/>
        </p:nvPicPr>
        <p:blipFill>
          <a:blip r:embed="rId4">
            <a:alphaModFix/>
          </a:blip>
          <a:stretch>
            <a:fillRect/>
          </a:stretch>
        </p:blipFill>
        <p:spPr>
          <a:xfrm>
            <a:off x="5584238" y="2035387"/>
            <a:ext cx="2721524" cy="337575"/>
          </a:xfrm>
          <a:prstGeom prst="rect">
            <a:avLst/>
          </a:prstGeom>
          <a:noFill/>
          <a:ln>
            <a:noFill/>
          </a:ln>
        </p:spPr>
      </p:pic>
      <p:pic>
        <p:nvPicPr>
          <p:cNvPr id="388" name="Google Shape;388;p43" title="Screenshot 2025-04-07 113055.png"/>
          <p:cNvPicPr preferRelativeResize="0"/>
          <p:nvPr/>
        </p:nvPicPr>
        <p:blipFill>
          <a:blip r:embed="rId5">
            <a:alphaModFix/>
          </a:blip>
          <a:stretch>
            <a:fillRect/>
          </a:stretch>
        </p:blipFill>
        <p:spPr>
          <a:xfrm>
            <a:off x="4404725" y="2862206"/>
            <a:ext cx="4445150" cy="1640119"/>
          </a:xfrm>
          <a:prstGeom prst="rect">
            <a:avLst/>
          </a:prstGeom>
          <a:noFill/>
          <a:ln>
            <a:noFill/>
          </a:ln>
        </p:spPr>
      </p:pic>
      <p:pic>
        <p:nvPicPr>
          <p:cNvPr id="389" name="Google Shape;389;p43" title="Screenshot 2025-04-07 113025.png"/>
          <p:cNvPicPr preferRelativeResize="0"/>
          <p:nvPr/>
        </p:nvPicPr>
        <p:blipFill>
          <a:blip r:embed="rId6">
            <a:alphaModFix/>
          </a:blip>
          <a:stretch>
            <a:fillRect/>
          </a:stretch>
        </p:blipFill>
        <p:spPr>
          <a:xfrm>
            <a:off x="5547625" y="4502324"/>
            <a:ext cx="2794758" cy="337575"/>
          </a:xfrm>
          <a:prstGeom prst="rect">
            <a:avLst/>
          </a:prstGeom>
          <a:noFill/>
          <a:ln>
            <a:noFill/>
          </a:ln>
        </p:spPr>
      </p:pic>
      <p:sp>
        <p:nvSpPr>
          <p:cNvPr id="390" name="Google Shape;390;p43"/>
          <p:cNvSpPr txBox="1"/>
          <p:nvPr/>
        </p:nvSpPr>
        <p:spPr>
          <a:xfrm>
            <a:off x="5452438" y="100413"/>
            <a:ext cx="2853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AB0520"/>
                </a:solidFill>
                <a:latin typeface="Calibri"/>
                <a:ea typeface="Calibri"/>
                <a:cs typeface="Calibri"/>
                <a:sym typeface="Calibri"/>
              </a:rPr>
              <a:t>Outlier Passive Galaxies</a:t>
            </a:r>
            <a:endParaRPr sz="1600">
              <a:solidFill>
                <a:srgbClr val="AB0520"/>
              </a:solidFill>
              <a:latin typeface="Calibri"/>
              <a:ea typeface="Calibri"/>
              <a:cs typeface="Calibri"/>
              <a:sym typeface="Calibri"/>
            </a:endParaRPr>
          </a:p>
        </p:txBody>
      </p:sp>
      <p:sp>
        <p:nvSpPr>
          <p:cNvPr id="391" name="Google Shape;391;p43"/>
          <p:cNvSpPr txBox="1"/>
          <p:nvPr/>
        </p:nvSpPr>
        <p:spPr>
          <a:xfrm>
            <a:off x="5365938" y="2571738"/>
            <a:ext cx="2853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AB0520"/>
                </a:solidFill>
                <a:latin typeface="Calibri"/>
                <a:ea typeface="Calibri"/>
                <a:cs typeface="Calibri"/>
                <a:sym typeface="Calibri"/>
              </a:rPr>
              <a:t>Control Passive Galaxies</a:t>
            </a:r>
            <a:endParaRPr sz="1500">
              <a:solidFill>
                <a:srgbClr val="AB052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4"/>
          <p:cNvSpPr txBox="1">
            <a:spLocks noGrp="1"/>
          </p:cNvSpPr>
          <p:nvPr>
            <p:ph type="title"/>
          </p:nvPr>
        </p:nvSpPr>
        <p:spPr>
          <a:xfrm>
            <a:off x="630050" y="1035050"/>
            <a:ext cx="5219100" cy="834600"/>
          </a:xfrm>
          <a:prstGeom prst="rect">
            <a:avLst/>
          </a:prstGeom>
          <a:noFill/>
          <a:ln>
            <a:noFill/>
          </a:ln>
        </p:spPr>
        <p:txBody>
          <a:bodyPr spcFirstLastPara="1" wrap="square" lIns="0" tIns="75575" rIns="0" bIns="0" anchor="t" anchorCtr="0">
            <a:noAutofit/>
          </a:bodyPr>
          <a:lstStyle/>
          <a:p>
            <a:pPr marL="12700" marR="0" lvl="0" indent="0" algn="l" rtl="0">
              <a:lnSpc>
                <a:spcPct val="118295"/>
              </a:lnSpc>
              <a:spcBef>
                <a:spcPts val="0"/>
              </a:spcBef>
              <a:spcAft>
                <a:spcPts val="0"/>
              </a:spcAft>
              <a:buNone/>
            </a:pPr>
            <a:r>
              <a:rPr lang="en" sz="4400">
                <a:solidFill>
                  <a:srgbClr val="0C234B"/>
                </a:solidFill>
                <a:latin typeface="Times New Roman"/>
                <a:ea typeface="Times New Roman"/>
                <a:cs typeface="Times New Roman"/>
                <a:sym typeface="Times New Roman"/>
              </a:rPr>
              <a:t>Acknowledgements</a:t>
            </a:r>
            <a:endParaRPr sz="4400" b="0" i="0" u="none" strike="noStrike" cap="none">
              <a:solidFill>
                <a:srgbClr val="0C234B"/>
              </a:solidFill>
              <a:latin typeface="Times New Roman"/>
              <a:ea typeface="Times New Roman"/>
              <a:cs typeface="Times New Roman"/>
              <a:sym typeface="Times New Roman"/>
            </a:endParaRPr>
          </a:p>
        </p:txBody>
      </p:sp>
      <p:sp>
        <p:nvSpPr>
          <p:cNvPr id="397" name="Google Shape;397;p44"/>
          <p:cNvSpPr txBox="1"/>
          <p:nvPr/>
        </p:nvSpPr>
        <p:spPr>
          <a:xfrm>
            <a:off x="630050" y="2383475"/>
            <a:ext cx="7660500" cy="2516400"/>
          </a:xfrm>
          <a:prstGeom prst="rect">
            <a:avLst/>
          </a:prstGeom>
          <a:noFill/>
          <a:ln>
            <a:noFill/>
          </a:ln>
        </p:spPr>
        <p:txBody>
          <a:bodyPr spcFirstLastPara="1" wrap="square" lIns="0" tIns="6350" rIns="0" bIns="0" anchor="t" anchorCtr="0">
            <a:noAutofit/>
          </a:bodyPr>
          <a:lstStyle/>
          <a:p>
            <a:pPr marL="0" marR="0" lvl="0" indent="0" algn="l" rtl="0">
              <a:lnSpc>
                <a:spcPct val="150000"/>
              </a:lnSpc>
              <a:spcBef>
                <a:spcPts val="0"/>
              </a:spcBef>
              <a:spcAft>
                <a:spcPts val="0"/>
              </a:spcAft>
              <a:buNone/>
            </a:pPr>
            <a:r>
              <a:rPr lang="en" sz="1300">
                <a:solidFill>
                  <a:srgbClr val="0C234A"/>
                </a:solidFill>
                <a:latin typeface="Calibri"/>
                <a:ea typeface="Calibri"/>
                <a:cs typeface="Calibri"/>
                <a:sym typeface="Calibri"/>
              </a:rPr>
              <a:t>Thank you to my advisor, Stéphanie Juneau, for her continued support through this project and my internship. This work was supported by funding from the TIMESTEP Summer Tech Internship Program and the NOIRLab. The University of Arizona NASA Space Grant Internship Program has provided funding for me to conduct a follow-up project through the academic year. This research uses services or data provided by the SPectra Analysis and Retrievable Catalog Lab (SPARCL) and the Astro Data Lab, which are both part of the Community Science and Data Center (CSDC) Program of NSF NOIRLab. NOIRLab is operated by the Association of Universities for Research in Astronomy (AURA), Inc. under a cooperative agreement with the U.S. National Science Foundation.</a:t>
            </a:r>
            <a:endParaRPr sz="9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5"/>
          <p:cNvSpPr/>
          <p:nvPr/>
        </p:nvSpPr>
        <p:spPr>
          <a:xfrm>
            <a:off x="4810838" y="3062660"/>
            <a:ext cx="3671888" cy="14288"/>
          </a:xfrm>
          <a:custGeom>
            <a:avLst/>
            <a:gdLst/>
            <a:ahLst/>
            <a:cxnLst/>
            <a:rect l="l" t="t" r="r" b="b"/>
            <a:pathLst>
              <a:path w="7343775" h="28575" extrusionOk="0">
                <a:moveTo>
                  <a:pt x="7343774" y="28574"/>
                </a:moveTo>
                <a:lnTo>
                  <a:pt x="0" y="28574"/>
                </a:lnTo>
                <a:lnTo>
                  <a:pt x="0" y="0"/>
                </a:lnTo>
                <a:lnTo>
                  <a:pt x="7343774" y="0"/>
                </a:lnTo>
                <a:lnTo>
                  <a:pt x="7343774" y="28574"/>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3" name="Google Shape;403;p45"/>
          <p:cNvSpPr txBox="1"/>
          <p:nvPr/>
        </p:nvSpPr>
        <p:spPr>
          <a:xfrm>
            <a:off x="4804488" y="1466781"/>
            <a:ext cx="3882313" cy="743152"/>
          </a:xfrm>
          <a:prstGeom prst="rect">
            <a:avLst/>
          </a:prstGeom>
          <a:noFill/>
          <a:ln>
            <a:noFill/>
          </a:ln>
        </p:spPr>
        <p:txBody>
          <a:bodyPr spcFirstLastPara="1" wrap="square" lIns="0" tIns="75575" rIns="0" bIns="0" anchor="t" anchorCtr="0">
            <a:noAutofit/>
          </a:bodyPr>
          <a:lstStyle/>
          <a:p>
            <a:pPr marL="12700" marR="0" lvl="0" indent="0" algn="l" rtl="0">
              <a:lnSpc>
                <a:spcPct val="109578"/>
              </a:lnSpc>
              <a:spcBef>
                <a:spcPts val="0"/>
              </a:spcBef>
              <a:spcAft>
                <a:spcPts val="0"/>
              </a:spcAft>
              <a:buNone/>
            </a:pPr>
            <a:r>
              <a:rPr lang="en" sz="4800">
                <a:solidFill>
                  <a:srgbClr val="0C234A"/>
                </a:solidFill>
                <a:latin typeface="Times New Roman"/>
                <a:ea typeface="Times New Roman"/>
                <a:cs typeface="Times New Roman"/>
                <a:sym typeface="Times New Roman"/>
              </a:rPr>
              <a:t>Thank you</a:t>
            </a:r>
            <a:endParaRPr sz="4800">
              <a:solidFill>
                <a:schemeClr val="dk1"/>
              </a:solidFill>
              <a:latin typeface="Times New Roman"/>
              <a:ea typeface="Times New Roman"/>
              <a:cs typeface="Times New Roman"/>
              <a:sym typeface="Times New Roman"/>
            </a:endParaRPr>
          </a:p>
        </p:txBody>
      </p:sp>
      <p:sp>
        <p:nvSpPr>
          <p:cNvPr id="404" name="Google Shape;404;p45"/>
          <p:cNvSpPr txBox="1"/>
          <p:nvPr/>
        </p:nvSpPr>
        <p:spPr>
          <a:xfrm>
            <a:off x="4804488" y="3213975"/>
            <a:ext cx="3163500" cy="198900"/>
          </a:xfrm>
          <a:prstGeom prst="rect">
            <a:avLst/>
          </a:prstGeom>
          <a:noFill/>
          <a:ln>
            <a:noFill/>
          </a:ln>
        </p:spPr>
        <p:txBody>
          <a:bodyPr spcFirstLastPara="1" wrap="square" lIns="0" tIns="6350" rIns="0" bIns="0" anchor="t" anchorCtr="0">
            <a:noAutofit/>
          </a:bodyPr>
          <a:lstStyle/>
          <a:p>
            <a:pPr marL="12700" marR="0" lvl="0" indent="0" algn="l" rtl="0">
              <a:lnSpc>
                <a:spcPct val="100000"/>
              </a:lnSpc>
              <a:spcBef>
                <a:spcPts val="0"/>
              </a:spcBef>
              <a:spcAft>
                <a:spcPts val="0"/>
              </a:spcAft>
              <a:buNone/>
            </a:pPr>
            <a:r>
              <a:rPr lang="en" sz="1300">
                <a:solidFill>
                  <a:srgbClr val="0C234B"/>
                </a:solidFill>
                <a:latin typeface="Times New Roman"/>
                <a:ea typeface="Times New Roman"/>
                <a:cs typeface="Times New Roman"/>
                <a:sym typeface="Times New Roman"/>
              </a:rPr>
              <a:t>iolin@arizona.edu</a:t>
            </a:r>
            <a:endParaRPr sz="1300">
              <a:solidFill>
                <a:srgbClr val="0C234B"/>
              </a:solidFill>
              <a:latin typeface="Times New Roman"/>
              <a:ea typeface="Times New Roman"/>
              <a:cs typeface="Times New Roman"/>
              <a:sym typeface="Times New Roman"/>
            </a:endParaRPr>
          </a:p>
        </p:txBody>
      </p:sp>
      <p:sp>
        <p:nvSpPr>
          <p:cNvPr id="405" name="Google Shape;405;p45"/>
          <p:cNvSpPr/>
          <p:nvPr/>
        </p:nvSpPr>
        <p:spPr>
          <a:xfrm>
            <a:off x="-227012" y="361950"/>
            <a:ext cx="454025" cy="454025"/>
          </a:xfrm>
          <a:custGeom>
            <a:avLst/>
            <a:gdLst/>
            <a:ahLst/>
            <a:cxnLst/>
            <a:rect l="l" t="t" r="r" b="b"/>
            <a:pathLst>
              <a:path w="908050" h="908050" extrusionOk="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406" name="Google Shape;406;p45"/>
          <p:cNvPicPr preferRelativeResize="0"/>
          <p:nvPr/>
        </p:nvPicPr>
        <p:blipFill rotWithShape="1">
          <a:blip r:embed="rId3">
            <a:alphaModFix/>
          </a:blip>
          <a:srcRect t="21905"/>
          <a:stretch/>
        </p:blipFill>
        <p:spPr>
          <a:xfrm>
            <a:off x="689798" y="815975"/>
            <a:ext cx="3614801" cy="37639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31"/>
          <p:cNvSpPr txBox="1"/>
          <p:nvPr/>
        </p:nvSpPr>
        <p:spPr>
          <a:xfrm>
            <a:off x="-10388"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latin typeface="Times New Roman"/>
                <a:ea typeface="Times New Roman"/>
                <a:cs typeface="Times New Roman"/>
                <a:sym typeface="Times New Roman"/>
              </a:rPr>
              <a:t>1</a:t>
            </a:r>
            <a:endParaRPr sz="1600" dirty="0">
              <a:solidFill>
                <a:schemeClr val="lt1"/>
              </a:solidFill>
              <a:latin typeface="Times New Roman"/>
              <a:ea typeface="Times New Roman"/>
              <a:cs typeface="Times New Roman"/>
              <a:sym typeface="Times New Roman"/>
            </a:endParaRPr>
          </a:p>
        </p:txBody>
      </p:sp>
      <p:pic>
        <p:nvPicPr>
          <p:cNvPr id="255" name="Google Shape;255;p31" title="Screenshot 2025-01-01 214731.png"/>
          <p:cNvPicPr preferRelativeResize="0"/>
          <p:nvPr/>
        </p:nvPicPr>
        <p:blipFill>
          <a:blip r:embed="rId3">
            <a:alphaModFix/>
          </a:blip>
          <a:stretch>
            <a:fillRect/>
          </a:stretch>
        </p:blipFill>
        <p:spPr>
          <a:xfrm>
            <a:off x="5031975" y="228800"/>
            <a:ext cx="3896450" cy="2257526"/>
          </a:xfrm>
          <a:prstGeom prst="rect">
            <a:avLst/>
          </a:prstGeom>
          <a:noFill/>
          <a:ln>
            <a:noFill/>
          </a:ln>
        </p:spPr>
      </p:pic>
      <p:pic>
        <p:nvPicPr>
          <p:cNvPr id="256" name="Google Shape;256;p31" title="NGC 4414.jpg"/>
          <p:cNvPicPr preferRelativeResize="0"/>
          <p:nvPr/>
        </p:nvPicPr>
        <p:blipFill>
          <a:blip r:embed="rId4">
            <a:alphaModFix/>
          </a:blip>
          <a:stretch>
            <a:fillRect/>
          </a:stretch>
        </p:blipFill>
        <p:spPr>
          <a:xfrm>
            <a:off x="5107775" y="2682725"/>
            <a:ext cx="2367349" cy="1954100"/>
          </a:xfrm>
          <a:prstGeom prst="rect">
            <a:avLst/>
          </a:prstGeom>
          <a:noFill/>
          <a:ln w="28575" cap="flat" cmpd="sng">
            <a:solidFill>
              <a:srgbClr val="AB0520"/>
            </a:solidFill>
            <a:prstDash val="solid"/>
            <a:round/>
            <a:headEnd type="none" w="sm" len="sm"/>
            <a:tailEnd type="none" w="sm" len="sm"/>
          </a:ln>
        </p:spPr>
      </p:pic>
      <p:sp>
        <p:nvSpPr>
          <p:cNvPr id="257" name="Google Shape;257;p31"/>
          <p:cNvSpPr txBox="1"/>
          <p:nvPr/>
        </p:nvSpPr>
        <p:spPr>
          <a:xfrm>
            <a:off x="5107775" y="4451468"/>
            <a:ext cx="1805700" cy="1449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900">
                <a:solidFill>
                  <a:schemeClr val="lt1"/>
                </a:solidFill>
              </a:rPr>
              <a:t>Hubble NGC 4414</a:t>
            </a:r>
            <a:endParaRPr sz="900">
              <a:solidFill>
                <a:schemeClr val="lt1"/>
              </a:solidFill>
            </a:endParaRPr>
          </a:p>
        </p:txBody>
      </p:sp>
      <p:sp>
        <p:nvSpPr>
          <p:cNvPr id="258" name="Google Shape;258;p31"/>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9" name="Google Shape;259;p31"/>
          <p:cNvSpPr txBox="1"/>
          <p:nvPr/>
        </p:nvSpPr>
        <p:spPr>
          <a:xfrm>
            <a:off x="7591900" y="2682725"/>
            <a:ext cx="1133100" cy="1449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1200">
                <a:solidFill>
                  <a:srgbClr val="AB0520"/>
                </a:solidFill>
                <a:latin typeface="Times New Roman"/>
                <a:ea typeface="Times New Roman"/>
                <a:cs typeface="Times New Roman"/>
                <a:sym typeface="Times New Roman"/>
              </a:rPr>
              <a:t>Dusty spiral galaxy</a:t>
            </a:r>
            <a:endParaRPr sz="1200">
              <a:solidFill>
                <a:srgbClr val="AB0520"/>
              </a:solidFill>
              <a:latin typeface="Times New Roman"/>
              <a:ea typeface="Times New Roman"/>
              <a:cs typeface="Times New Roman"/>
              <a:sym typeface="Times New Roman"/>
            </a:endParaRPr>
          </a:p>
        </p:txBody>
      </p:sp>
      <p:sp>
        <p:nvSpPr>
          <p:cNvPr id="260" name="Google Shape;260;p31"/>
          <p:cNvSpPr txBox="1"/>
          <p:nvPr/>
        </p:nvSpPr>
        <p:spPr>
          <a:xfrm>
            <a:off x="446225" y="622075"/>
            <a:ext cx="3730800" cy="406500"/>
          </a:xfrm>
          <a:prstGeom prst="rect">
            <a:avLst/>
          </a:prstGeom>
          <a:noFill/>
          <a:ln>
            <a:noFill/>
          </a:ln>
        </p:spPr>
        <p:txBody>
          <a:bodyPr spcFirstLastPara="1" wrap="square" lIns="0" tIns="6975" rIns="0" bIns="0" anchor="t" anchorCtr="0">
            <a:noAutofit/>
          </a:bodyPr>
          <a:lstStyle/>
          <a:p>
            <a:pPr marL="12700" marR="0" lvl="0" indent="0" algn="l" rtl="0">
              <a:spcBef>
                <a:spcPts val="0"/>
              </a:spcBef>
              <a:spcAft>
                <a:spcPts val="0"/>
              </a:spcAft>
              <a:buNone/>
            </a:pPr>
            <a:r>
              <a:rPr lang="en" sz="2400">
                <a:solidFill>
                  <a:srgbClr val="0C234B"/>
                </a:solidFill>
                <a:latin typeface="Times New Roman"/>
                <a:ea typeface="Times New Roman"/>
                <a:cs typeface="Times New Roman"/>
                <a:sym typeface="Times New Roman"/>
              </a:rPr>
              <a:t>Paths of reddening</a:t>
            </a:r>
            <a:endParaRPr sz="2400" b="0" i="0">
              <a:solidFill>
                <a:srgbClr val="0C234B"/>
              </a:solidFill>
              <a:latin typeface="Times New Roman"/>
              <a:ea typeface="Times New Roman"/>
              <a:cs typeface="Times New Roman"/>
              <a:sym typeface="Times New Roman"/>
            </a:endParaRPr>
          </a:p>
        </p:txBody>
      </p:sp>
      <p:sp>
        <p:nvSpPr>
          <p:cNvPr id="261" name="Google Shape;261;p31"/>
          <p:cNvSpPr txBox="1"/>
          <p:nvPr/>
        </p:nvSpPr>
        <p:spPr>
          <a:xfrm>
            <a:off x="636692" y="1086425"/>
            <a:ext cx="4201200" cy="3549600"/>
          </a:xfrm>
          <a:prstGeom prst="rect">
            <a:avLst/>
          </a:prstGeom>
          <a:noFill/>
          <a:ln>
            <a:noFill/>
          </a:ln>
        </p:spPr>
        <p:txBody>
          <a:bodyPr spcFirstLastPara="1" wrap="square" lIns="0" tIns="6675" rIns="0" bIns="0" anchor="t" anchorCtr="0">
            <a:noAutofit/>
          </a:bodyPr>
          <a:lstStyle/>
          <a:p>
            <a:pPr marL="457200" marR="0" lvl="0" indent="-355600" algn="l" rtl="0">
              <a:spcBef>
                <a:spcPts val="0"/>
              </a:spcBef>
              <a:spcAft>
                <a:spcPts val="0"/>
              </a:spcAft>
              <a:buClr>
                <a:srgbClr val="0C234B"/>
              </a:buClr>
              <a:buSzPts val="2000"/>
              <a:buFont typeface="Calibri"/>
              <a:buChar char="●"/>
            </a:pPr>
            <a:r>
              <a:rPr lang="en" sz="2000">
                <a:solidFill>
                  <a:srgbClr val="0C234B"/>
                </a:solidFill>
                <a:latin typeface="Calibri"/>
                <a:ea typeface="Calibri"/>
                <a:cs typeface="Calibri"/>
                <a:sym typeface="Calibri"/>
              </a:rPr>
              <a:t>As galaxies evolve, they may become red due to decreased star formation (quenching) or dust </a:t>
            </a:r>
            <a:endParaRPr sz="2000">
              <a:solidFill>
                <a:srgbClr val="0C234B"/>
              </a:solidFill>
              <a:latin typeface="Calibri"/>
              <a:ea typeface="Calibri"/>
              <a:cs typeface="Calibri"/>
              <a:sym typeface="Calibri"/>
            </a:endParaRPr>
          </a:p>
          <a:p>
            <a:pPr marL="457200" marR="0" lvl="0" indent="-355600" algn="l" rtl="0">
              <a:spcBef>
                <a:spcPts val="1000"/>
              </a:spcBef>
              <a:spcAft>
                <a:spcPts val="0"/>
              </a:spcAft>
              <a:buClr>
                <a:srgbClr val="0C234B"/>
              </a:buClr>
              <a:buSzPts val="2000"/>
              <a:buFont typeface="Calibri"/>
              <a:buChar char="●"/>
            </a:pPr>
            <a:r>
              <a:rPr lang="en" sz="2000">
                <a:solidFill>
                  <a:srgbClr val="0C234B"/>
                </a:solidFill>
                <a:latin typeface="Calibri"/>
                <a:ea typeface="Calibri"/>
                <a:cs typeface="Calibri"/>
                <a:sym typeface="Calibri"/>
              </a:rPr>
              <a:t>Quenching causes red galaxies because young blue stars die out leaving only red old stars behind </a:t>
            </a:r>
            <a:endParaRPr sz="2000">
              <a:solidFill>
                <a:srgbClr val="0C234B"/>
              </a:solidFill>
              <a:latin typeface="Calibri"/>
              <a:ea typeface="Calibri"/>
              <a:cs typeface="Calibri"/>
              <a:sym typeface="Calibri"/>
            </a:endParaRPr>
          </a:p>
          <a:p>
            <a:pPr marL="457200" marR="0" lvl="0" indent="-355600" algn="l" rtl="0">
              <a:spcBef>
                <a:spcPts val="1000"/>
              </a:spcBef>
              <a:spcAft>
                <a:spcPts val="1000"/>
              </a:spcAft>
              <a:buClr>
                <a:srgbClr val="0C234B"/>
              </a:buClr>
              <a:buSzPts val="2000"/>
              <a:buFont typeface="Calibri"/>
              <a:buChar char="●"/>
            </a:pPr>
            <a:r>
              <a:rPr lang="en" sz="2000">
                <a:solidFill>
                  <a:srgbClr val="0C234B"/>
                </a:solidFill>
                <a:latin typeface="Calibri"/>
                <a:ea typeface="Calibri"/>
                <a:cs typeface="Calibri"/>
                <a:sym typeface="Calibri"/>
              </a:rPr>
              <a:t>High dust content causes red galaxies because dust grains absorb blue light more than red light</a:t>
            </a:r>
            <a:endParaRPr sz="2000">
              <a:solidFill>
                <a:srgbClr val="0C234B"/>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630050" y="1486475"/>
            <a:ext cx="7341900" cy="834600"/>
          </a:xfrm>
          <a:prstGeom prst="rect">
            <a:avLst/>
          </a:prstGeom>
          <a:noFill/>
          <a:ln>
            <a:noFill/>
          </a:ln>
        </p:spPr>
        <p:txBody>
          <a:bodyPr spcFirstLastPara="1" wrap="square" lIns="0" tIns="75575" rIns="0" bIns="0" anchor="t" anchorCtr="0">
            <a:noAutofit/>
          </a:bodyPr>
          <a:lstStyle/>
          <a:p>
            <a:pPr marL="12700" marR="0" lvl="0" indent="0" algn="l" rtl="0">
              <a:lnSpc>
                <a:spcPct val="118295"/>
              </a:lnSpc>
              <a:spcBef>
                <a:spcPts val="0"/>
              </a:spcBef>
              <a:spcAft>
                <a:spcPts val="0"/>
              </a:spcAft>
              <a:buNone/>
            </a:pPr>
            <a:r>
              <a:rPr lang="en" sz="3500">
                <a:solidFill>
                  <a:srgbClr val="0C234B"/>
                </a:solidFill>
                <a:latin typeface="Times New Roman"/>
                <a:ea typeface="Times New Roman"/>
                <a:cs typeface="Times New Roman"/>
                <a:sym typeface="Times New Roman"/>
              </a:rPr>
              <a:t>Motivation:</a:t>
            </a:r>
            <a:endParaRPr sz="3500" b="0" i="0" u="none" strike="noStrike" cap="none">
              <a:solidFill>
                <a:srgbClr val="0C234B"/>
              </a:solidFill>
              <a:latin typeface="Times New Roman"/>
              <a:ea typeface="Times New Roman"/>
              <a:cs typeface="Times New Roman"/>
              <a:sym typeface="Times New Roman"/>
            </a:endParaRPr>
          </a:p>
        </p:txBody>
      </p:sp>
      <p:sp>
        <p:nvSpPr>
          <p:cNvPr id="267" name="Google Shape;267;p32"/>
          <p:cNvSpPr txBox="1">
            <a:spLocks noGrp="1"/>
          </p:cNvSpPr>
          <p:nvPr>
            <p:ph type="title" idx="2"/>
          </p:nvPr>
        </p:nvSpPr>
        <p:spPr>
          <a:xfrm>
            <a:off x="630050" y="2272850"/>
            <a:ext cx="7341900" cy="1397100"/>
          </a:xfrm>
          <a:prstGeom prst="rect">
            <a:avLst/>
          </a:prstGeom>
          <a:noFill/>
          <a:ln>
            <a:noFill/>
          </a:ln>
        </p:spPr>
        <p:txBody>
          <a:bodyPr spcFirstLastPara="1" wrap="square" lIns="0" tIns="75575" rIns="0" bIns="0" anchor="t" anchorCtr="0">
            <a:noAutofit/>
          </a:bodyPr>
          <a:lstStyle/>
          <a:p>
            <a:pPr marL="12700" marR="0" lvl="0" indent="0" algn="l" rtl="0">
              <a:lnSpc>
                <a:spcPct val="118295"/>
              </a:lnSpc>
              <a:spcBef>
                <a:spcPts val="0"/>
              </a:spcBef>
              <a:spcAft>
                <a:spcPts val="0"/>
              </a:spcAft>
              <a:buNone/>
            </a:pPr>
            <a:r>
              <a:rPr lang="en" sz="3500">
                <a:solidFill>
                  <a:srgbClr val="0C234B"/>
                </a:solidFill>
                <a:latin typeface="Times New Roman"/>
                <a:ea typeface="Times New Roman"/>
                <a:cs typeface="Times New Roman"/>
                <a:sym typeface="Times New Roman"/>
              </a:rPr>
              <a:t>Can we use machine learning models to identify different paths of reddening?</a:t>
            </a:r>
            <a:endParaRPr sz="3500" b="0" i="0" u="none" strike="noStrike" cap="none">
              <a:solidFill>
                <a:srgbClr val="0C234B"/>
              </a:solidFill>
              <a:latin typeface="Times New Roman"/>
              <a:ea typeface="Times New Roman"/>
              <a:cs typeface="Times New Roman"/>
              <a:sym typeface="Times New Roman"/>
            </a:endParaRPr>
          </a:p>
        </p:txBody>
      </p:sp>
      <p:sp>
        <p:nvSpPr>
          <p:cNvPr id="268" name="Google Shape;268;p32"/>
          <p:cNvSpPr/>
          <p:nvPr/>
        </p:nvSpPr>
        <p:spPr>
          <a:xfrm>
            <a:off x="7906675" y="4098525"/>
            <a:ext cx="943200" cy="850800"/>
          </a:xfrm>
          <a:prstGeom prst="rect">
            <a:avLst/>
          </a:prstGeom>
          <a:solidFill>
            <a:srgbClr val="E2E8EB"/>
          </a:solidFill>
          <a:ln w="9525" cap="flat" cmpd="sng">
            <a:solidFill>
              <a:srgbClr val="E2E8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3"/>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 name="Google Shape;274;p33"/>
          <p:cNvSpPr txBox="1"/>
          <p:nvPr/>
        </p:nvSpPr>
        <p:spPr>
          <a:xfrm>
            <a:off x="446225" y="627338"/>
            <a:ext cx="7609800" cy="406500"/>
          </a:xfrm>
          <a:prstGeom prst="rect">
            <a:avLst/>
          </a:prstGeom>
          <a:noFill/>
          <a:ln>
            <a:noFill/>
          </a:ln>
        </p:spPr>
        <p:txBody>
          <a:bodyPr spcFirstLastPara="1" wrap="square" lIns="0" tIns="6975" rIns="0" bIns="0" anchor="t" anchorCtr="0">
            <a:noAutofit/>
          </a:bodyPr>
          <a:lstStyle/>
          <a:p>
            <a:pPr marL="0" marR="0" lvl="0" indent="0" algn="l" rtl="0">
              <a:spcBef>
                <a:spcPts val="0"/>
              </a:spcBef>
              <a:spcAft>
                <a:spcPts val="0"/>
              </a:spcAft>
              <a:buClr>
                <a:srgbClr val="000000"/>
              </a:buClr>
              <a:buFont typeface="Arial"/>
              <a:buNone/>
            </a:pPr>
            <a:r>
              <a:rPr lang="en" sz="2400">
                <a:solidFill>
                  <a:srgbClr val="0C234B"/>
                </a:solidFill>
                <a:latin typeface="Times New Roman"/>
                <a:ea typeface="Times New Roman"/>
                <a:cs typeface="Times New Roman"/>
                <a:sym typeface="Times New Roman"/>
              </a:rPr>
              <a:t>Data &amp; Method</a:t>
            </a:r>
            <a:endParaRPr sz="2400" b="0" i="0">
              <a:solidFill>
                <a:srgbClr val="0C234B"/>
              </a:solidFill>
              <a:latin typeface="Times New Roman"/>
              <a:ea typeface="Times New Roman"/>
              <a:cs typeface="Times New Roman"/>
              <a:sym typeface="Times New Roman"/>
            </a:endParaRPr>
          </a:p>
        </p:txBody>
      </p:sp>
      <p:sp>
        <p:nvSpPr>
          <p:cNvPr id="275" name="Google Shape;275;p33"/>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 name="Google Shape;276;p33"/>
          <p:cNvSpPr txBox="1"/>
          <p:nvPr/>
        </p:nvSpPr>
        <p:spPr>
          <a:xfrm>
            <a:off x="479425" y="1081175"/>
            <a:ext cx="5646000" cy="3549600"/>
          </a:xfrm>
          <a:prstGeom prst="rect">
            <a:avLst/>
          </a:prstGeom>
          <a:noFill/>
          <a:ln>
            <a:noFill/>
          </a:ln>
        </p:spPr>
        <p:txBody>
          <a:bodyPr spcFirstLastPara="1" wrap="square" lIns="0" tIns="6675" rIns="0" bIns="0" anchor="t" anchorCtr="0">
            <a:noAutofit/>
          </a:bodyPr>
          <a:lstStyle/>
          <a:p>
            <a:pPr marL="457200" lvl="0" indent="-361950" algn="l" rtl="0">
              <a:lnSpc>
                <a:spcPct val="115000"/>
              </a:lnSpc>
              <a:spcBef>
                <a:spcPts val="0"/>
              </a:spcBef>
              <a:spcAft>
                <a:spcPts val="0"/>
              </a:spcAft>
              <a:buClr>
                <a:srgbClr val="0C234B"/>
              </a:buClr>
              <a:buSzPts val="2100"/>
              <a:buFont typeface="Calibri"/>
              <a:buChar char="●"/>
            </a:pPr>
            <a:r>
              <a:rPr lang="en" sz="2100">
                <a:solidFill>
                  <a:srgbClr val="0C234B"/>
                </a:solidFill>
                <a:latin typeface="Calibri"/>
                <a:ea typeface="Calibri"/>
                <a:cs typeface="Calibri"/>
                <a:sym typeface="Calibri"/>
              </a:rPr>
              <a:t>Context: Spectra plot the energy of the combined light from all of the stars in a galaxy versus wavelength </a:t>
            </a:r>
            <a:endParaRPr sz="2100">
              <a:solidFill>
                <a:srgbClr val="0C234B"/>
              </a:solidFill>
              <a:latin typeface="Calibri"/>
              <a:ea typeface="Calibri"/>
              <a:cs typeface="Calibri"/>
              <a:sym typeface="Calibri"/>
            </a:endParaRPr>
          </a:p>
          <a:p>
            <a:pPr marL="457200" lvl="0" indent="-361950" algn="l" rtl="0">
              <a:lnSpc>
                <a:spcPct val="115000"/>
              </a:lnSpc>
              <a:spcBef>
                <a:spcPts val="1000"/>
              </a:spcBef>
              <a:spcAft>
                <a:spcPts val="0"/>
              </a:spcAft>
              <a:buClr>
                <a:srgbClr val="0C234B"/>
              </a:buClr>
              <a:buSzPts val="2100"/>
              <a:buFont typeface="Calibri"/>
              <a:buChar char="●"/>
            </a:pPr>
            <a:r>
              <a:rPr lang="en" sz="2100">
                <a:solidFill>
                  <a:srgbClr val="0C234B"/>
                </a:solidFill>
                <a:latin typeface="Calibri"/>
                <a:ea typeface="Calibri"/>
                <a:cs typeface="Calibri"/>
                <a:sym typeface="Calibri"/>
              </a:rPr>
              <a:t>We use a dimensionality reduction algorithm (Pat et. al 2022) that categorizes galaxies based on similarities in their spectra and reduces them to 10 dimensions</a:t>
            </a:r>
            <a:endParaRPr sz="2100">
              <a:solidFill>
                <a:srgbClr val="0C234B"/>
              </a:solidFill>
              <a:latin typeface="Calibri"/>
              <a:ea typeface="Calibri"/>
              <a:cs typeface="Calibri"/>
              <a:sym typeface="Calibri"/>
            </a:endParaRPr>
          </a:p>
          <a:p>
            <a:pPr marL="457200" lvl="0" indent="0" algn="l" rtl="0">
              <a:spcBef>
                <a:spcPts val="1000"/>
              </a:spcBef>
              <a:spcAft>
                <a:spcPts val="0"/>
              </a:spcAft>
              <a:buNone/>
            </a:pPr>
            <a:endParaRPr sz="2000">
              <a:solidFill>
                <a:srgbClr val="0C234B"/>
              </a:solidFill>
              <a:latin typeface="Calibri"/>
              <a:ea typeface="Calibri"/>
              <a:cs typeface="Calibri"/>
              <a:sym typeface="Calibri"/>
            </a:endParaRPr>
          </a:p>
          <a:p>
            <a:pPr marL="0" marR="0" lvl="0" indent="0" algn="l" rtl="0">
              <a:spcBef>
                <a:spcPts val="0"/>
              </a:spcBef>
              <a:spcAft>
                <a:spcPts val="0"/>
              </a:spcAft>
              <a:buNone/>
            </a:pPr>
            <a:endParaRPr sz="2000">
              <a:solidFill>
                <a:srgbClr val="0C234B"/>
              </a:solidFill>
              <a:latin typeface="Calibri"/>
              <a:ea typeface="Calibri"/>
              <a:cs typeface="Calibri"/>
              <a:sym typeface="Calibri"/>
            </a:endParaRPr>
          </a:p>
        </p:txBody>
      </p:sp>
      <p:sp>
        <p:nvSpPr>
          <p:cNvPr id="277" name="Google Shape;277;p33"/>
          <p:cNvSpPr txBox="1"/>
          <p:nvPr/>
        </p:nvSpPr>
        <p:spPr>
          <a:xfrm>
            <a:off x="-3182"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latin typeface="Times New Roman"/>
                <a:ea typeface="Times New Roman"/>
                <a:cs typeface="Times New Roman"/>
                <a:sym typeface="Times New Roman"/>
              </a:rPr>
              <a:t>2</a:t>
            </a:r>
            <a:endParaRPr sz="1600" dirty="0">
              <a:solidFill>
                <a:schemeClr val="lt1"/>
              </a:solidFill>
              <a:latin typeface="Times New Roman"/>
              <a:ea typeface="Times New Roman"/>
              <a:cs typeface="Times New Roman"/>
              <a:sym typeface="Times New Roman"/>
            </a:endParaRPr>
          </a:p>
        </p:txBody>
      </p:sp>
      <p:pic>
        <p:nvPicPr>
          <p:cNvPr id="278" name="Google Shape;278;p33"/>
          <p:cNvPicPr preferRelativeResize="0"/>
          <p:nvPr/>
        </p:nvPicPr>
        <p:blipFill>
          <a:blip r:embed="rId3">
            <a:alphaModFix/>
          </a:blip>
          <a:stretch>
            <a:fillRect/>
          </a:stretch>
        </p:blipFill>
        <p:spPr>
          <a:xfrm>
            <a:off x="6241075" y="1191213"/>
            <a:ext cx="2713776" cy="2035332"/>
          </a:xfrm>
          <a:prstGeom prst="rect">
            <a:avLst/>
          </a:prstGeom>
          <a:noFill/>
          <a:ln>
            <a:noFill/>
          </a:ln>
        </p:spPr>
      </p:pic>
      <p:sp>
        <p:nvSpPr>
          <p:cNvPr id="279" name="Google Shape;279;p33"/>
          <p:cNvSpPr txBox="1"/>
          <p:nvPr/>
        </p:nvSpPr>
        <p:spPr>
          <a:xfrm>
            <a:off x="6302700" y="3025168"/>
            <a:ext cx="1805700" cy="1449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900">
                <a:solidFill>
                  <a:schemeClr val="lt1"/>
                </a:solidFill>
              </a:rPr>
              <a:t>ATA Scientific Instruments</a:t>
            </a:r>
            <a:endParaRPr sz="9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5" name="Google Shape;285;p34" title="umap_sdss_pae_n200epochs_pat22_rerun.png"/>
          <p:cNvPicPr preferRelativeResize="0"/>
          <p:nvPr/>
        </p:nvPicPr>
        <p:blipFill rotWithShape="1">
          <a:blip r:embed="rId3">
            <a:alphaModFix/>
          </a:blip>
          <a:srcRect l="6302" t="7235" r="12993" b="3550"/>
          <a:stretch/>
        </p:blipFill>
        <p:spPr>
          <a:xfrm>
            <a:off x="4684925" y="480975"/>
            <a:ext cx="4300923" cy="4004324"/>
          </a:xfrm>
          <a:prstGeom prst="rect">
            <a:avLst/>
          </a:prstGeom>
          <a:noFill/>
          <a:ln>
            <a:noFill/>
          </a:ln>
        </p:spPr>
      </p:pic>
      <p:sp>
        <p:nvSpPr>
          <p:cNvPr id="286" name="Google Shape;286;p34"/>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7" name="Google Shape;287;p34"/>
          <p:cNvSpPr txBox="1"/>
          <p:nvPr/>
        </p:nvSpPr>
        <p:spPr>
          <a:xfrm>
            <a:off x="2914"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latin typeface="Times New Roman"/>
                <a:ea typeface="Times New Roman"/>
                <a:cs typeface="Times New Roman"/>
                <a:sym typeface="Times New Roman"/>
              </a:rPr>
              <a:t>3</a:t>
            </a:r>
            <a:endParaRPr sz="1600" dirty="0">
              <a:solidFill>
                <a:schemeClr val="lt1"/>
              </a:solidFill>
              <a:latin typeface="Times New Roman"/>
              <a:ea typeface="Times New Roman"/>
              <a:cs typeface="Times New Roman"/>
              <a:sym typeface="Times New Roman"/>
            </a:endParaRPr>
          </a:p>
        </p:txBody>
      </p:sp>
      <p:sp>
        <p:nvSpPr>
          <p:cNvPr id="288" name="Google Shape;288;p34"/>
          <p:cNvSpPr txBox="1"/>
          <p:nvPr/>
        </p:nvSpPr>
        <p:spPr>
          <a:xfrm>
            <a:off x="446225" y="622075"/>
            <a:ext cx="3492000" cy="406500"/>
          </a:xfrm>
          <a:prstGeom prst="rect">
            <a:avLst/>
          </a:prstGeom>
          <a:noFill/>
          <a:ln>
            <a:noFill/>
          </a:ln>
        </p:spPr>
        <p:txBody>
          <a:bodyPr spcFirstLastPara="1" wrap="square" lIns="0" tIns="6975" rIns="0" bIns="0" anchor="t" anchorCtr="0">
            <a:noAutofit/>
          </a:bodyPr>
          <a:lstStyle/>
          <a:p>
            <a:pPr marL="12700" marR="0" lvl="0" indent="0" algn="l" rtl="0">
              <a:spcBef>
                <a:spcPts val="0"/>
              </a:spcBef>
              <a:spcAft>
                <a:spcPts val="0"/>
              </a:spcAft>
              <a:buNone/>
            </a:pPr>
            <a:r>
              <a:rPr lang="en" sz="2400">
                <a:solidFill>
                  <a:srgbClr val="0C234B"/>
                </a:solidFill>
                <a:latin typeface="Times New Roman"/>
                <a:ea typeface="Times New Roman"/>
                <a:cs typeface="Times New Roman"/>
                <a:sym typeface="Times New Roman"/>
              </a:rPr>
              <a:t>UMAP 2D Projection</a:t>
            </a:r>
            <a:endParaRPr sz="2400" b="0" i="0">
              <a:solidFill>
                <a:srgbClr val="0C234B"/>
              </a:solidFill>
              <a:latin typeface="Times New Roman"/>
              <a:ea typeface="Times New Roman"/>
              <a:cs typeface="Times New Roman"/>
              <a:sym typeface="Times New Roman"/>
            </a:endParaRPr>
          </a:p>
        </p:txBody>
      </p:sp>
      <p:sp>
        <p:nvSpPr>
          <p:cNvPr id="289" name="Google Shape;289;p34"/>
          <p:cNvSpPr txBox="1"/>
          <p:nvPr/>
        </p:nvSpPr>
        <p:spPr>
          <a:xfrm>
            <a:off x="624498" y="1086425"/>
            <a:ext cx="3932400" cy="3549600"/>
          </a:xfrm>
          <a:prstGeom prst="rect">
            <a:avLst/>
          </a:prstGeom>
          <a:noFill/>
          <a:ln>
            <a:noFill/>
          </a:ln>
        </p:spPr>
        <p:txBody>
          <a:bodyPr spcFirstLastPara="1" wrap="square" lIns="0" tIns="6675" rIns="0" bIns="0" anchor="t" anchorCtr="0">
            <a:noAutofit/>
          </a:bodyPr>
          <a:lstStyle/>
          <a:p>
            <a:pPr marL="457200" marR="0" lvl="0" indent="-361950" algn="l" rtl="0">
              <a:spcBef>
                <a:spcPts val="0"/>
              </a:spcBef>
              <a:spcAft>
                <a:spcPts val="0"/>
              </a:spcAft>
              <a:buClr>
                <a:srgbClr val="0C234B"/>
              </a:buClr>
              <a:buSzPts val="2100"/>
              <a:buFont typeface="Calibri"/>
              <a:buChar char="●"/>
            </a:pPr>
            <a:r>
              <a:rPr lang="en" sz="2100">
                <a:solidFill>
                  <a:srgbClr val="0C234B"/>
                </a:solidFill>
                <a:latin typeface="Calibri"/>
                <a:ea typeface="Calibri"/>
                <a:cs typeface="Calibri"/>
                <a:sym typeface="Calibri"/>
              </a:rPr>
              <a:t>A 2D projection of 10D compressed spectral data allows us to visually identify trends</a:t>
            </a:r>
            <a:endParaRPr sz="2100">
              <a:solidFill>
                <a:srgbClr val="0C234B"/>
              </a:solidFill>
              <a:latin typeface="Calibri"/>
              <a:ea typeface="Calibri"/>
              <a:cs typeface="Calibri"/>
              <a:sym typeface="Calibri"/>
            </a:endParaRPr>
          </a:p>
          <a:p>
            <a:pPr marL="457200" marR="0" lvl="0" indent="-361950" algn="l" rtl="0">
              <a:spcBef>
                <a:spcPts val="1000"/>
              </a:spcBef>
              <a:spcAft>
                <a:spcPts val="0"/>
              </a:spcAft>
              <a:buClr>
                <a:srgbClr val="0C234B"/>
              </a:buClr>
              <a:buSzPts val="2100"/>
              <a:buFont typeface="Calibri"/>
              <a:buChar char="●"/>
            </a:pPr>
            <a:r>
              <a:rPr lang="en" sz="2100">
                <a:solidFill>
                  <a:srgbClr val="0C234B"/>
                </a:solidFill>
                <a:latin typeface="Calibri"/>
                <a:ea typeface="Calibri"/>
                <a:cs typeface="Calibri"/>
                <a:sym typeface="Calibri"/>
              </a:rPr>
              <a:t>Here, galaxies are color-coded by their classification </a:t>
            </a:r>
            <a:endParaRPr sz="2100">
              <a:solidFill>
                <a:srgbClr val="0C234B"/>
              </a:solidFill>
              <a:latin typeface="Calibri"/>
              <a:ea typeface="Calibri"/>
              <a:cs typeface="Calibri"/>
              <a:sym typeface="Calibri"/>
            </a:endParaRPr>
          </a:p>
          <a:p>
            <a:pPr marL="457200" marR="0" lvl="0" indent="-361950" algn="l" rtl="0">
              <a:spcBef>
                <a:spcPts val="1000"/>
              </a:spcBef>
              <a:spcAft>
                <a:spcPts val="1000"/>
              </a:spcAft>
              <a:buClr>
                <a:srgbClr val="0C234B"/>
              </a:buClr>
              <a:buSzPts val="2100"/>
              <a:buFont typeface="Calibri"/>
              <a:buChar char="●"/>
            </a:pPr>
            <a:r>
              <a:rPr lang="en" sz="2100">
                <a:solidFill>
                  <a:srgbClr val="0C234B"/>
                </a:solidFill>
                <a:latin typeface="Calibri"/>
                <a:ea typeface="Calibri"/>
                <a:cs typeface="Calibri"/>
                <a:sym typeface="Calibri"/>
              </a:rPr>
              <a:t>We focus on the red quenched galaxies on the right side, noting two visible “tails”</a:t>
            </a:r>
            <a:endParaRPr sz="2100">
              <a:solidFill>
                <a:srgbClr val="0C234B"/>
              </a:solidFill>
              <a:latin typeface="Calibri"/>
              <a:ea typeface="Calibri"/>
              <a:cs typeface="Calibri"/>
              <a:sym typeface="Calibri"/>
            </a:endParaRPr>
          </a:p>
        </p:txBody>
      </p:sp>
      <p:pic>
        <p:nvPicPr>
          <p:cNvPr id="290" name="Google Shape;290;p34" title="umap_sdss_pae_n200epochs_pat22_rerun.png"/>
          <p:cNvPicPr preferRelativeResize="0"/>
          <p:nvPr/>
        </p:nvPicPr>
        <p:blipFill rotWithShape="1">
          <a:blip r:embed="rId3">
            <a:alphaModFix/>
          </a:blip>
          <a:srcRect l="13384" t="12957" r="72099" b="68554"/>
          <a:stretch/>
        </p:blipFill>
        <p:spPr>
          <a:xfrm>
            <a:off x="4632750" y="258675"/>
            <a:ext cx="1224975" cy="1314049"/>
          </a:xfrm>
          <a:prstGeom prst="rect">
            <a:avLst/>
          </a:prstGeom>
          <a:noFill/>
          <a:ln w="9525" cap="flat" cmpd="sng">
            <a:solidFill>
              <a:srgbClr val="BFBFBF"/>
            </a:solidFill>
            <a:prstDash val="solid"/>
            <a:round/>
            <a:headEnd type="none" w="sm" len="sm"/>
            <a:tailEnd type="none" w="sm" len="sm"/>
          </a:ln>
        </p:spPr>
      </p:pic>
      <p:sp>
        <p:nvSpPr>
          <p:cNvPr id="291" name="Google Shape;291;p34"/>
          <p:cNvSpPr txBox="1"/>
          <p:nvPr/>
        </p:nvSpPr>
        <p:spPr>
          <a:xfrm>
            <a:off x="5029650" y="4485293"/>
            <a:ext cx="1805700" cy="1449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900">
                <a:solidFill>
                  <a:schemeClr val="dk1"/>
                </a:solidFill>
              </a:rPr>
              <a:t>Credit: Pat et. al 2022</a:t>
            </a:r>
            <a:endParaRPr sz="9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7" name="Google Shape;297;p35"/>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8" name="Google Shape;298;p35"/>
          <p:cNvPicPr preferRelativeResize="0"/>
          <p:nvPr/>
        </p:nvPicPr>
        <p:blipFill>
          <a:blip r:embed="rId3">
            <a:alphaModFix/>
          </a:blip>
          <a:stretch>
            <a:fillRect/>
          </a:stretch>
        </p:blipFill>
        <p:spPr>
          <a:xfrm>
            <a:off x="4572000" y="712600"/>
            <a:ext cx="4423249" cy="3718276"/>
          </a:xfrm>
          <a:prstGeom prst="rect">
            <a:avLst/>
          </a:prstGeom>
          <a:noFill/>
          <a:ln>
            <a:noFill/>
          </a:ln>
        </p:spPr>
      </p:pic>
      <p:sp>
        <p:nvSpPr>
          <p:cNvPr id="299" name="Google Shape;299;p35"/>
          <p:cNvSpPr txBox="1"/>
          <p:nvPr/>
        </p:nvSpPr>
        <p:spPr>
          <a:xfrm>
            <a:off x="446225" y="622075"/>
            <a:ext cx="3321600" cy="406500"/>
          </a:xfrm>
          <a:prstGeom prst="rect">
            <a:avLst/>
          </a:prstGeom>
          <a:noFill/>
          <a:ln>
            <a:noFill/>
          </a:ln>
        </p:spPr>
        <p:txBody>
          <a:bodyPr spcFirstLastPara="1" wrap="square" lIns="0" tIns="6975" rIns="0" bIns="0" anchor="t" anchorCtr="0">
            <a:noAutofit/>
          </a:bodyPr>
          <a:lstStyle/>
          <a:p>
            <a:pPr marL="12700" marR="0" lvl="0" indent="0" algn="l" rtl="0">
              <a:spcBef>
                <a:spcPts val="0"/>
              </a:spcBef>
              <a:spcAft>
                <a:spcPts val="0"/>
              </a:spcAft>
              <a:buNone/>
            </a:pPr>
            <a:r>
              <a:rPr lang="en" sz="2400">
                <a:solidFill>
                  <a:srgbClr val="0C234B"/>
                </a:solidFill>
                <a:latin typeface="Times New Roman"/>
                <a:ea typeface="Times New Roman"/>
                <a:cs typeface="Times New Roman"/>
                <a:sym typeface="Times New Roman"/>
              </a:rPr>
              <a:t>UMAP Color Plots</a:t>
            </a:r>
            <a:endParaRPr sz="2400" b="0" i="0">
              <a:solidFill>
                <a:srgbClr val="0C234B"/>
              </a:solidFill>
              <a:latin typeface="Times New Roman"/>
              <a:ea typeface="Times New Roman"/>
              <a:cs typeface="Times New Roman"/>
              <a:sym typeface="Times New Roman"/>
            </a:endParaRPr>
          </a:p>
        </p:txBody>
      </p:sp>
      <p:sp>
        <p:nvSpPr>
          <p:cNvPr id="300" name="Google Shape;300;p35"/>
          <p:cNvSpPr txBox="1"/>
          <p:nvPr/>
        </p:nvSpPr>
        <p:spPr>
          <a:xfrm>
            <a:off x="615825" y="1086425"/>
            <a:ext cx="3877500" cy="3549600"/>
          </a:xfrm>
          <a:prstGeom prst="rect">
            <a:avLst/>
          </a:prstGeom>
          <a:noFill/>
          <a:ln>
            <a:noFill/>
          </a:ln>
        </p:spPr>
        <p:txBody>
          <a:bodyPr spcFirstLastPara="1" wrap="square" lIns="0" tIns="6675" rIns="0" bIns="0" anchor="t" anchorCtr="0">
            <a:noAutofit/>
          </a:bodyPr>
          <a:lstStyle/>
          <a:p>
            <a:pPr marL="457200" marR="0" lvl="0" indent="-355600" algn="l" rtl="0">
              <a:spcBef>
                <a:spcPts val="0"/>
              </a:spcBef>
              <a:spcAft>
                <a:spcPts val="0"/>
              </a:spcAft>
              <a:buClr>
                <a:srgbClr val="0C234B"/>
              </a:buClr>
              <a:buSzPts val="2000"/>
              <a:buFont typeface="Calibri"/>
              <a:buChar char="●"/>
            </a:pPr>
            <a:r>
              <a:rPr lang="en" sz="2000">
                <a:solidFill>
                  <a:srgbClr val="0C234B"/>
                </a:solidFill>
                <a:latin typeface="Calibri"/>
                <a:ea typeface="Calibri"/>
                <a:cs typeface="Calibri"/>
                <a:sym typeface="Calibri"/>
              </a:rPr>
              <a:t>To look for evolutionary trends in the UMAP projection, we color-code galaxies by different properties (**cues on color maps)</a:t>
            </a:r>
            <a:endParaRPr sz="2000">
              <a:solidFill>
                <a:srgbClr val="0C234B"/>
              </a:solidFill>
              <a:latin typeface="Calibri"/>
              <a:ea typeface="Calibri"/>
              <a:cs typeface="Calibri"/>
              <a:sym typeface="Calibri"/>
            </a:endParaRPr>
          </a:p>
          <a:p>
            <a:pPr marL="457200" marR="0" lvl="0" indent="-355600" algn="l" rtl="0">
              <a:spcBef>
                <a:spcPts val="1000"/>
              </a:spcBef>
              <a:spcAft>
                <a:spcPts val="0"/>
              </a:spcAft>
              <a:buClr>
                <a:srgbClr val="0C234B"/>
              </a:buClr>
              <a:buSzPts val="2000"/>
              <a:buFont typeface="Calibri"/>
              <a:buChar char="●"/>
            </a:pPr>
            <a:r>
              <a:rPr lang="en" sz="2000">
                <a:solidFill>
                  <a:srgbClr val="0C234B"/>
                </a:solidFill>
                <a:latin typeface="Calibri"/>
                <a:ea typeface="Calibri"/>
                <a:cs typeface="Calibri"/>
                <a:sym typeface="Calibri"/>
              </a:rPr>
              <a:t>For example, the Dn4000 index is a proxy for stellar age.</a:t>
            </a:r>
            <a:endParaRPr sz="2000">
              <a:solidFill>
                <a:srgbClr val="0C234B"/>
              </a:solidFill>
              <a:latin typeface="Calibri"/>
              <a:ea typeface="Calibri"/>
              <a:cs typeface="Calibri"/>
              <a:sym typeface="Calibri"/>
            </a:endParaRPr>
          </a:p>
          <a:p>
            <a:pPr marL="457200" marR="0" lvl="0" indent="-355600" algn="l" rtl="0">
              <a:spcBef>
                <a:spcPts val="1000"/>
              </a:spcBef>
              <a:spcAft>
                <a:spcPts val="1000"/>
              </a:spcAft>
              <a:buClr>
                <a:srgbClr val="0C234B"/>
              </a:buClr>
              <a:buSzPts val="2000"/>
              <a:buFont typeface="Calibri"/>
              <a:buChar char="●"/>
            </a:pPr>
            <a:r>
              <a:rPr lang="en" sz="2000">
                <a:solidFill>
                  <a:srgbClr val="0C234B"/>
                </a:solidFill>
                <a:latin typeface="Calibri"/>
                <a:ea typeface="Calibri"/>
                <a:cs typeface="Calibri"/>
                <a:sym typeface="Calibri"/>
              </a:rPr>
              <a:t>As expected from the previous slide, we see increasing Dn4000s as we go from star-forming to quenched galaxies</a:t>
            </a:r>
            <a:endParaRPr sz="2000">
              <a:solidFill>
                <a:srgbClr val="0C234B"/>
              </a:solidFill>
              <a:latin typeface="Calibri"/>
              <a:ea typeface="Calibri"/>
              <a:cs typeface="Calibri"/>
              <a:sym typeface="Calibri"/>
            </a:endParaRPr>
          </a:p>
        </p:txBody>
      </p:sp>
      <p:sp>
        <p:nvSpPr>
          <p:cNvPr id="301" name="Google Shape;301;p35"/>
          <p:cNvSpPr txBox="1"/>
          <p:nvPr/>
        </p:nvSpPr>
        <p:spPr>
          <a:xfrm>
            <a:off x="2914"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latin typeface="Times New Roman"/>
                <a:ea typeface="Times New Roman"/>
                <a:cs typeface="Times New Roman"/>
                <a:sym typeface="Times New Roman"/>
              </a:rPr>
              <a:t>4</a:t>
            </a:r>
            <a:endParaRPr sz="1600" dirty="0">
              <a:solidFill>
                <a:schemeClr val="lt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6"/>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7" name="Google Shape;307;p36"/>
          <p:cNvSpPr txBox="1"/>
          <p:nvPr/>
        </p:nvSpPr>
        <p:spPr>
          <a:xfrm>
            <a:off x="2914"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latin typeface="Times New Roman"/>
                <a:ea typeface="Times New Roman"/>
                <a:cs typeface="Times New Roman"/>
                <a:sym typeface="Times New Roman"/>
              </a:rPr>
              <a:t>5</a:t>
            </a:r>
            <a:endParaRPr sz="1600">
              <a:solidFill>
                <a:schemeClr val="lt1"/>
              </a:solidFill>
              <a:latin typeface="Times New Roman"/>
              <a:ea typeface="Times New Roman"/>
              <a:cs typeface="Times New Roman"/>
              <a:sym typeface="Times New Roman"/>
            </a:endParaRPr>
          </a:p>
        </p:txBody>
      </p:sp>
      <p:sp>
        <p:nvSpPr>
          <p:cNvPr id="308" name="Google Shape;308;p36"/>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9" name="Google Shape;309;p36"/>
          <p:cNvPicPr preferRelativeResize="0"/>
          <p:nvPr/>
        </p:nvPicPr>
        <p:blipFill>
          <a:blip r:embed="rId3">
            <a:alphaModFix/>
          </a:blip>
          <a:stretch>
            <a:fillRect/>
          </a:stretch>
        </p:blipFill>
        <p:spPr>
          <a:xfrm>
            <a:off x="4954108" y="1328725"/>
            <a:ext cx="3895766" cy="3334826"/>
          </a:xfrm>
          <a:prstGeom prst="rect">
            <a:avLst/>
          </a:prstGeom>
          <a:noFill/>
          <a:ln>
            <a:noFill/>
          </a:ln>
        </p:spPr>
      </p:pic>
      <p:pic>
        <p:nvPicPr>
          <p:cNvPr id="310" name="Google Shape;310;p36"/>
          <p:cNvPicPr preferRelativeResize="0"/>
          <p:nvPr/>
        </p:nvPicPr>
        <p:blipFill>
          <a:blip r:embed="rId4">
            <a:alphaModFix/>
          </a:blip>
          <a:stretch>
            <a:fillRect/>
          </a:stretch>
        </p:blipFill>
        <p:spPr>
          <a:xfrm>
            <a:off x="620750" y="1328725"/>
            <a:ext cx="3951249" cy="3334833"/>
          </a:xfrm>
          <a:prstGeom prst="rect">
            <a:avLst/>
          </a:prstGeom>
          <a:noFill/>
          <a:ln>
            <a:noFill/>
          </a:ln>
        </p:spPr>
      </p:pic>
      <p:sp>
        <p:nvSpPr>
          <p:cNvPr id="311" name="Google Shape;311;p36"/>
          <p:cNvSpPr txBox="1"/>
          <p:nvPr/>
        </p:nvSpPr>
        <p:spPr>
          <a:xfrm>
            <a:off x="922475" y="267100"/>
            <a:ext cx="7748100" cy="1011600"/>
          </a:xfrm>
          <a:prstGeom prst="rect">
            <a:avLst/>
          </a:prstGeom>
          <a:noFill/>
          <a:ln>
            <a:noFill/>
          </a:ln>
        </p:spPr>
        <p:txBody>
          <a:bodyPr spcFirstLastPara="1" wrap="square" lIns="0" tIns="6675" rIns="0" bIns="0" anchor="t" anchorCtr="0">
            <a:noAutofit/>
          </a:bodyPr>
          <a:lstStyle/>
          <a:p>
            <a:pPr marL="0" marR="0" lvl="0" indent="0" algn="l" rtl="0">
              <a:spcBef>
                <a:spcPts val="0"/>
              </a:spcBef>
              <a:spcAft>
                <a:spcPts val="0"/>
              </a:spcAft>
              <a:buNone/>
            </a:pPr>
            <a:endParaRPr sz="1800">
              <a:solidFill>
                <a:srgbClr val="0C234B"/>
              </a:solidFill>
              <a:latin typeface="Calibri"/>
              <a:ea typeface="Calibri"/>
              <a:cs typeface="Calibri"/>
              <a:sym typeface="Calibri"/>
            </a:endParaRPr>
          </a:p>
        </p:txBody>
      </p:sp>
      <p:sp>
        <p:nvSpPr>
          <p:cNvPr id="312" name="Google Shape;312;p36"/>
          <p:cNvSpPr txBox="1"/>
          <p:nvPr/>
        </p:nvSpPr>
        <p:spPr>
          <a:xfrm>
            <a:off x="922475" y="267100"/>
            <a:ext cx="7748100" cy="1011600"/>
          </a:xfrm>
          <a:prstGeom prst="rect">
            <a:avLst/>
          </a:prstGeom>
          <a:noFill/>
          <a:ln>
            <a:noFill/>
          </a:ln>
        </p:spPr>
        <p:txBody>
          <a:bodyPr spcFirstLastPara="1" wrap="square" lIns="0" tIns="6675" rIns="0" bIns="0" anchor="t" anchorCtr="0">
            <a:noAutofit/>
          </a:bodyPr>
          <a:lstStyle/>
          <a:p>
            <a:pPr marL="0" marR="0" lvl="0" indent="0" algn="l" rtl="0">
              <a:spcBef>
                <a:spcPts val="0"/>
              </a:spcBef>
              <a:spcAft>
                <a:spcPts val="0"/>
              </a:spcAft>
              <a:buNone/>
            </a:pPr>
            <a:r>
              <a:rPr lang="en" sz="1800">
                <a:solidFill>
                  <a:srgbClr val="0C234B"/>
                </a:solidFill>
                <a:latin typeface="Calibri"/>
                <a:ea typeface="Calibri"/>
                <a:cs typeface="Calibri"/>
                <a:sym typeface="Calibri"/>
              </a:rPr>
              <a:t>We analyze other properties determined by the Granada SDSS modeling (Conroy et al. 2009) </a:t>
            </a:r>
            <a:endParaRPr sz="1800">
              <a:solidFill>
                <a:srgbClr val="0C234B"/>
              </a:solidFill>
              <a:latin typeface="Calibri"/>
              <a:ea typeface="Calibri"/>
              <a:cs typeface="Calibri"/>
              <a:sym typeface="Calibri"/>
            </a:endParaRPr>
          </a:p>
          <a:p>
            <a:pPr marL="0" marR="0" lvl="0" indent="0" algn="l" rtl="0">
              <a:spcBef>
                <a:spcPts val="0"/>
              </a:spcBef>
              <a:spcAft>
                <a:spcPts val="0"/>
              </a:spcAft>
              <a:buNone/>
            </a:pPr>
            <a:endParaRPr sz="1000">
              <a:solidFill>
                <a:srgbClr val="0C234B"/>
              </a:solidFill>
              <a:latin typeface="Calibri"/>
              <a:ea typeface="Calibri"/>
              <a:cs typeface="Calibri"/>
              <a:sym typeface="Calibri"/>
            </a:endParaRPr>
          </a:p>
          <a:p>
            <a:pPr marL="0" marR="0" lvl="0" indent="0" algn="l" rtl="0">
              <a:spcBef>
                <a:spcPts val="0"/>
              </a:spcBef>
              <a:spcAft>
                <a:spcPts val="0"/>
              </a:spcAft>
              <a:buNone/>
            </a:pPr>
            <a:r>
              <a:rPr lang="en" sz="1800">
                <a:solidFill>
                  <a:srgbClr val="0C234B"/>
                </a:solidFill>
                <a:latin typeface="Calibri"/>
                <a:ea typeface="Calibri"/>
                <a:cs typeface="Calibri"/>
                <a:sym typeface="Calibri"/>
              </a:rPr>
              <a:t>Here, we focus on logmass (stellar mass) and Dust2 (dust component coefficient)</a:t>
            </a:r>
            <a:endParaRPr sz="1800">
              <a:solidFill>
                <a:srgbClr val="0C234B"/>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7"/>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8" name="Google Shape;318;p37"/>
          <p:cNvSpPr txBox="1"/>
          <p:nvPr/>
        </p:nvSpPr>
        <p:spPr>
          <a:xfrm>
            <a:off x="2914"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latin typeface="Times New Roman"/>
                <a:ea typeface="Times New Roman"/>
                <a:cs typeface="Times New Roman"/>
                <a:sym typeface="Times New Roman"/>
              </a:rPr>
              <a:t>6</a:t>
            </a:r>
            <a:endParaRPr sz="1600" dirty="0">
              <a:solidFill>
                <a:schemeClr val="lt1"/>
              </a:solidFill>
              <a:latin typeface="Times New Roman"/>
              <a:ea typeface="Times New Roman"/>
              <a:cs typeface="Times New Roman"/>
              <a:sym typeface="Times New Roman"/>
            </a:endParaRPr>
          </a:p>
        </p:txBody>
      </p:sp>
      <p:sp>
        <p:nvSpPr>
          <p:cNvPr id="319" name="Google Shape;319;p37"/>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0" name="Google Shape;320;p37"/>
          <p:cNvPicPr preferRelativeResize="0"/>
          <p:nvPr/>
        </p:nvPicPr>
        <p:blipFill>
          <a:blip r:embed="rId3">
            <a:alphaModFix/>
          </a:blip>
          <a:stretch>
            <a:fillRect/>
          </a:stretch>
        </p:blipFill>
        <p:spPr>
          <a:xfrm>
            <a:off x="4954108" y="1328725"/>
            <a:ext cx="3895766" cy="3334826"/>
          </a:xfrm>
          <a:prstGeom prst="rect">
            <a:avLst/>
          </a:prstGeom>
          <a:noFill/>
          <a:ln>
            <a:noFill/>
          </a:ln>
        </p:spPr>
      </p:pic>
      <p:pic>
        <p:nvPicPr>
          <p:cNvPr id="321" name="Google Shape;321;p37"/>
          <p:cNvPicPr preferRelativeResize="0"/>
          <p:nvPr/>
        </p:nvPicPr>
        <p:blipFill>
          <a:blip r:embed="rId4">
            <a:alphaModFix/>
          </a:blip>
          <a:stretch>
            <a:fillRect/>
          </a:stretch>
        </p:blipFill>
        <p:spPr>
          <a:xfrm>
            <a:off x="620750" y="1328725"/>
            <a:ext cx="3951249" cy="3334833"/>
          </a:xfrm>
          <a:prstGeom prst="rect">
            <a:avLst/>
          </a:prstGeom>
          <a:noFill/>
          <a:ln>
            <a:noFill/>
          </a:ln>
        </p:spPr>
      </p:pic>
      <p:pic>
        <p:nvPicPr>
          <p:cNvPr id="322" name="Google Shape;322;p37"/>
          <p:cNvPicPr preferRelativeResize="0"/>
          <p:nvPr/>
        </p:nvPicPr>
        <p:blipFill>
          <a:blip r:embed="rId5">
            <a:alphaModFix/>
          </a:blip>
          <a:stretch>
            <a:fillRect/>
          </a:stretch>
        </p:blipFill>
        <p:spPr>
          <a:xfrm>
            <a:off x="605400" y="1337000"/>
            <a:ext cx="3951250" cy="3318263"/>
          </a:xfrm>
          <a:prstGeom prst="rect">
            <a:avLst/>
          </a:prstGeom>
          <a:noFill/>
          <a:ln>
            <a:noFill/>
          </a:ln>
        </p:spPr>
      </p:pic>
      <p:pic>
        <p:nvPicPr>
          <p:cNvPr id="323" name="Google Shape;323;p37"/>
          <p:cNvPicPr preferRelativeResize="0"/>
          <p:nvPr/>
        </p:nvPicPr>
        <p:blipFill>
          <a:blip r:embed="rId6">
            <a:alphaModFix/>
          </a:blip>
          <a:stretch>
            <a:fillRect/>
          </a:stretch>
        </p:blipFill>
        <p:spPr>
          <a:xfrm>
            <a:off x="4871675" y="1328713"/>
            <a:ext cx="4006501" cy="3331651"/>
          </a:xfrm>
          <a:prstGeom prst="rect">
            <a:avLst/>
          </a:prstGeom>
          <a:noFill/>
          <a:ln>
            <a:noFill/>
          </a:ln>
        </p:spPr>
      </p:pic>
      <p:sp>
        <p:nvSpPr>
          <p:cNvPr id="324" name="Google Shape;324;p37"/>
          <p:cNvSpPr txBox="1"/>
          <p:nvPr/>
        </p:nvSpPr>
        <p:spPr>
          <a:xfrm>
            <a:off x="922475" y="267100"/>
            <a:ext cx="7748100" cy="1011600"/>
          </a:xfrm>
          <a:prstGeom prst="rect">
            <a:avLst/>
          </a:prstGeom>
          <a:noFill/>
          <a:ln>
            <a:noFill/>
          </a:ln>
        </p:spPr>
        <p:txBody>
          <a:bodyPr spcFirstLastPara="1" wrap="square" lIns="0" tIns="6675" rIns="0" bIns="0" anchor="t" anchorCtr="0">
            <a:noAutofit/>
          </a:bodyPr>
          <a:lstStyle/>
          <a:p>
            <a:pPr marL="0" marR="0" lvl="0" indent="0" algn="l" rtl="0">
              <a:spcBef>
                <a:spcPts val="0"/>
              </a:spcBef>
              <a:spcAft>
                <a:spcPts val="0"/>
              </a:spcAft>
              <a:buNone/>
            </a:pPr>
            <a:r>
              <a:rPr lang="en" sz="2000">
                <a:solidFill>
                  <a:srgbClr val="0C234B"/>
                </a:solidFill>
                <a:latin typeface="Calibri"/>
                <a:ea typeface="Calibri"/>
                <a:cs typeface="Calibri"/>
                <a:sym typeface="Calibri"/>
              </a:rPr>
              <a:t>By looking at these properties we notice a group of outliers in the upper tail, which appear to have higher mass and dust content. We investigate these outliers further.</a:t>
            </a:r>
            <a:endParaRPr sz="2000">
              <a:solidFill>
                <a:srgbClr val="0C234B"/>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8"/>
          <p:cNvSpPr/>
          <p:nvPr/>
        </p:nvSpPr>
        <p:spPr>
          <a:xfrm>
            <a:off x="7906675" y="4098525"/>
            <a:ext cx="943200" cy="85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0" name="Google Shape;330;p38"/>
          <p:cNvSpPr txBox="1"/>
          <p:nvPr/>
        </p:nvSpPr>
        <p:spPr>
          <a:xfrm>
            <a:off x="2914" y="370800"/>
            <a:ext cx="21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latin typeface="Times New Roman"/>
                <a:ea typeface="Times New Roman"/>
                <a:cs typeface="Times New Roman"/>
                <a:sym typeface="Times New Roman"/>
              </a:rPr>
              <a:t>7</a:t>
            </a:r>
            <a:endParaRPr sz="1600" dirty="0">
              <a:solidFill>
                <a:schemeClr val="lt1"/>
              </a:solidFill>
              <a:latin typeface="Times New Roman"/>
              <a:ea typeface="Times New Roman"/>
              <a:cs typeface="Times New Roman"/>
              <a:sym typeface="Times New Roman"/>
            </a:endParaRPr>
          </a:p>
        </p:txBody>
      </p:sp>
      <p:sp>
        <p:nvSpPr>
          <p:cNvPr id="331" name="Google Shape;331;p38"/>
          <p:cNvSpPr/>
          <p:nvPr/>
        </p:nvSpPr>
        <p:spPr>
          <a:xfrm>
            <a:off x="446225" y="370800"/>
            <a:ext cx="1210800" cy="451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 name="Google Shape;332;p38"/>
          <p:cNvPicPr preferRelativeResize="0"/>
          <p:nvPr/>
        </p:nvPicPr>
        <p:blipFill>
          <a:blip r:embed="rId3">
            <a:alphaModFix/>
          </a:blip>
          <a:stretch>
            <a:fillRect/>
          </a:stretch>
        </p:blipFill>
        <p:spPr>
          <a:xfrm>
            <a:off x="4954108" y="1328725"/>
            <a:ext cx="3895766" cy="3334826"/>
          </a:xfrm>
          <a:prstGeom prst="rect">
            <a:avLst/>
          </a:prstGeom>
          <a:noFill/>
          <a:ln>
            <a:noFill/>
          </a:ln>
        </p:spPr>
      </p:pic>
      <p:pic>
        <p:nvPicPr>
          <p:cNvPr id="333" name="Google Shape;333;p38"/>
          <p:cNvPicPr preferRelativeResize="0"/>
          <p:nvPr/>
        </p:nvPicPr>
        <p:blipFill>
          <a:blip r:embed="rId4">
            <a:alphaModFix/>
          </a:blip>
          <a:stretch>
            <a:fillRect/>
          </a:stretch>
        </p:blipFill>
        <p:spPr>
          <a:xfrm>
            <a:off x="620750" y="1328725"/>
            <a:ext cx="3951249" cy="3334833"/>
          </a:xfrm>
          <a:prstGeom prst="rect">
            <a:avLst/>
          </a:prstGeom>
          <a:noFill/>
          <a:ln>
            <a:noFill/>
          </a:ln>
        </p:spPr>
      </p:pic>
      <p:pic>
        <p:nvPicPr>
          <p:cNvPr id="334" name="Google Shape;334;p38"/>
          <p:cNvPicPr preferRelativeResize="0"/>
          <p:nvPr/>
        </p:nvPicPr>
        <p:blipFill>
          <a:blip r:embed="rId5">
            <a:alphaModFix/>
          </a:blip>
          <a:stretch>
            <a:fillRect/>
          </a:stretch>
        </p:blipFill>
        <p:spPr>
          <a:xfrm>
            <a:off x="605400" y="1337000"/>
            <a:ext cx="3951250" cy="3318263"/>
          </a:xfrm>
          <a:prstGeom prst="rect">
            <a:avLst/>
          </a:prstGeom>
          <a:noFill/>
          <a:ln>
            <a:noFill/>
          </a:ln>
        </p:spPr>
      </p:pic>
      <p:pic>
        <p:nvPicPr>
          <p:cNvPr id="335" name="Google Shape;335;p38"/>
          <p:cNvPicPr preferRelativeResize="0"/>
          <p:nvPr/>
        </p:nvPicPr>
        <p:blipFill>
          <a:blip r:embed="rId6">
            <a:alphaModFix/>
          </a:blip>
          <a:stretch>
            <a:fillRect/>
          </a:stretch>
        </p:blipFill>
        <p:spPr>
          <a:xfrm>
            <a:off x="4871675" y="1328713"/>
            <a:ext cx="4006501" cy="3331651"/>
          </a:xfrm>
          <a:prstGeom prst="rect">
            <a:avLst/>
          </a:prstGeom>
          <a:noFill/>
          <a:ln>
            <a:noFill/>
          </a:ln>
        </p:spPr>
      </p:pic>
      <p:pic>
        <p:nvPicPr>
          <p:cNvPr id="336" name="Google Shape;336;p38"/>
          <p:cNvPicPr preferRelativeResize="0"/>
          <p:nvPr/>
        </p:nvPicPr>
        <p:blipFill>
          <a:blip r:embed="rId7">
            <a:alphaModFix/>
          </a:blip>
          <a:stretch>
            <a:fillRect/>
          </a:stretch>
        </p:blipFill>
        <p:spPr>
          <a:xfrm>
            <a:off x="601350" y="1316950"/>
            <a:ext cx="3935826" cy="3325299"/>
          </a:xfrm>
          <a:prstGeom prst="rect">
            <a:avLst/>
          </a:prstGeom>
          <a:noFill/>
          <a:ln>
            <a:noFill/>
          </a:ln>
        </p:spPr>
      </p:pic>
      <p:pic>
        <p:nvPicPr>
          <p:cNvPr id="337" name="Google Shape;337;p38"/>
          <p:cNvPicPr preferRelativeResize="0"/>
          <p:nvPr/>
        </p:nvPicPr>
        <p:blipFill>
          <a:blip r:embed="rId8">
            <a:alphaModFix/>
          </a:blip>
          <a:stretch>
            <a:fillRect/>
          </a:stretch>
        </p:blipFill>
        <p:spPr>
          <a:xfrm>
            <a:off x="4838875" y="1306850"/>
            <a:ext cx="4033201" cy="3392650"/>
          </a:xfrm>
          <a:prstGeom prst="rect">
            <a:avLst/>
          </a:prstGeom>
          <a:noFill/>
          <a:ln>
            <a:noFill/>
          </a:ln>
        </p:spPr>
      </p:pic>
      <p:sp>
        <p:nvSpPr>
          <p:cNvPr id="338" name="Google Shape;338;p38"/>
          <p:cNvSpPr txBox="1"/>
          <p:nvPr/>
        </p:nvSpPr>
        <p:spPr>
          <a:xfrm>
            <a:off x="922475" y="267100"/>
            <a:ext cx="7748100" cy="1011600"/>
          </a:xfrm>
          <a:prstGeom prst="rect">
            <a:avLst/>
          </a:prstGeom>
          <a:noFill/>
          <a:ln>
            <a:noFill/>
          </a:ln>
        </p:spPr>
        <p:txBody>
          <a:bodyPr spcFirstLastPara="1" wrap="square" lIns="0" tIns="6675" rIns="0" bIns="0" anchor="t" anchorCtr="0">
            <a:noAutofit/>
          </a:bodyPr>
          <a:lstStyle/>
          <a:p>
            <a:pPr marL="0" marR="0" lvl="0" indent="0" algn="l" rtl="0">
              <a:spcBef>
                <a:spcPts val="0"/>
              </a:spcBef>
              <a:spcAft>
                <a:spcPts val="0"/>
              </a:spcAft>
              <a:buNone/>
            </a:pPr>
            <a:r>
              <a:rPr lang="en" sz="2000">
                <a:solidFill>
                  <a:srgbClr val="0C234B"/>
                </a:solidFill>
                <a:latin typeface="Calibri"/>
                <a:ea typeface="Calibri"/>
                <a:cs typeface="Calibri"/>
                <a:sym typeface="Calibri"/>
              </a:rPr>
              <a:t>We select a box of outliers and a box of control passive galaxies</a:t>
            </a:r>
            <a:endParaRPr sz="2000">
              <a:solidFill>
                <a:srgbClr val="0C234B"/>
              </a:solidFill>
              <a:latin typeface="Calibri"/>
              <a:ea typeface="Calibri"/>
              <a:cs typeface="Calibri"/>
              <a:sym typeface="Calibri"/>
            </a:endParaRPr>
          </a:p>
          <a:p>
            <a:pPr marL="0" marR="0" lvl="0" indent="0" algn="l" rtl="0">
              <a:spcBef>
                <a:spcPts val="0"/>
              </a:spcBef>
              <a:spcAft>
                <a:spcPts val="0"/>
              </a:spcAft>
              <a:buNone/>
            </a:pPr>
            <a:endParaRPr sz="1700">
              <a:solidFill>
                <a:srgbClr val="0C234B"/>
              </a:solidFill>
              <a:latin typeface="Calibri"/>
              <a:ea typeface="Calibri"/>
              <a:cs typeface="Calibri"/>
              <a:sym typeface="Calibri"/>
            </a:endParaRPr>
          </a:p>
          <a:p>
            <a:pPr marL="0" marR="0" lvl="0" indent="0" algn="l" rtl="0">
              <a:spcBef>
                <a:spcPts val="0"/>
              </a:spcBef>
              <a:spcAft>
                <a:spcPts val="0"/>
              </a:spcAft>
              <a:buNone/>
            </a:pPr>
            <a:r>
              <a:rPr lang="en" sz="2000">
                <a:solidFill>
                  <a:srgbClr val="0C234B"/>
                </a:solidFill>
                <a:latin typeface="Calibri"/>
                <a:ea typeface="Calibri"/>
                <a:cs typeface="Calibri"/>
                <a:sym typeface="Calibri"/>
              </a:rPr>
              <a:t>These regions were chosen to have similar Dn4000 indexes</a:t>
            </a:r>
            <a:endParaRPr sz="2000">
              <a:solidFill>
                <a:srgbClr val="0C234B"/>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Arizona Profession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D48B3A4B-8554-4F9F-81DE-11B77A9264C4}"/>
</file>

<file path=customXml/itemProps2.xml><?xml version="1.0" encoding="utf-8"?>
<ds:datastoreItem xmlns:ds="http://schemas.openxmlformats.org/officeDocument/2006/customXml" ds:itemID="{A7129A2B-2722-4E4C-9550-5B37813A7E52}"/>
</file>

<file path=customXml/itemProps3.xml><?xml version="1.0" encoding="utf-8"?>
<ds:datastoreItem xmlns:ds="http://schemas.openxmlformats.org/officeDocument/2006/customXml" ds:itemID="{523EF7A5-4B77-4047-A8EB-0DA10103300E}"/>
</file>

<file path=docProps/app.xml><?xml version="1.0" encoding="utf-8"?>
<Properties xmlns="http://schemas.openxmlformats.org/officeDocument/2006/extended-properties" xmlns:vt="http://schemas.openxmlformats.org/officeDocument/2006/docPropsVTypes">
  <TotalTime>0</TotalTime>
  <Words>1326</Words>
  <Application>Microsoft Office PowerPoint</Application>
  <PresentationFormat>On-screen Show (16:9)</PresentationFormat>
  <Paragraphs>107</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Times New Roman</vt:lpstr>
      <vt:lpstr>Simple Light</vt:lpstr>
      <vt:lpstr>UArizona Professional</vt:lpstr>
      <vt:lpstr>PowerPoint Presentation</vt:lpstr>
      <vt:lpstr>PowerPoint Presentation</vt:lpstr>
      <vt:lpstr>Motivation:</vt:lpstr>
      <vt:lpstr>PowerPoint Presentation</vt:lpstr>
      <vt:lpstr>PowerPoint Presentation</vt:lpstr>
      <vt:lpstr>PowerPoint Presentation</vt:lpstr>
      <vt:lpstr>PowerPoint Presentation</vt:lpstr>
      <vt:lpstr>PowerPoint Presentation</vt:lpstr>
      <vt:lpstr>PowerPoint Presentation</vt:lpstr>
      <vt:lpstr>Visual Analysis: Color Images</vt:lpstr>
      <vt:lpstr>PowerPoint Presentation</vt:lpstr>
      <vt:lpstr>Spectra and results</vt:lpstr>
      <vt:lpstr>PowerPoint Presentation</vt:lpstr>
      <vt:lpstr>PowerPoint Presentation</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Isabella Olin</cp:lastModifiedBy>
  <cp:revision>1</cp:revision>
  <dcterms:modified xsi:type="dcterms:W3CDTF">2025-04-07T19:14:20Z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